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9"/>
  </p:notesMasterIdLst>
  <p:sldIdLst>
    <p:sldId id="724" r:id="rId2"/>
    <p:sldId id="756" r:id="rId3"/>
    <p:sldId id="726" r:id="rId4"/>
    <p:sldId id="727" r:id="rId5"/>
    <p:sldId id="733" r:id="rId6"/>
    <p:sldId id="730" r:id="rId7"/>
    <p:sldId id="731" r:id="rId8"/>
    <p:sldId id="728" r:id="rId9"/>
    <p:sldId id="732" r:id="rId10"/>
    <p:sldId id="757" r:id="rId11"/>
    <p:sldId id="734" r:id="rId12"/>
    <p:sldId id="735" r:id="rId13"/>
    <p:sldId id="736" r:id="rId14"/>
    <p:sldId id="737" r:id="rId15"/>
    <p:sldId id="738" r:id="rId16"/>
    <p:sldId id="739" r:id="rId17"/>
    <p:sldId id="740" r:id="rId18"/>
    <p:sldId id="747" r:id="rId19"/>
    <p:sldId id="748" r:id="rId20"/>
    <p:sldId id="750" r:id="rId21"/>
    <p:sldId id="752" r:id="rId22"/>
    <p:sldId id="754" r:id="rId23"/>
    <p:sldId id="755" r:id="rId24"/>
    <p:sldId id="741" r:id="rId25"/>
    <p:sldId id="742" r:id="rId26"/>
    <p:sldId id="749" r:id="rId27"/>
    <p:sldId id="744" r:id="rId28"/>
  </p:sldIdLst>
  <p:sldSz cx="9144000" cy="6858000" type="screen4x3"/>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2A"/>
    <a:srgbClr val="1C4D5A"/>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5343" autoAdjust="0"/>
  </p:normalViewPr>
  <p:slideViewPr>
    <p:cSldViewPr>
      <p:cViewPr>
        <p:scale>
          <a:sx n="66" d="100"/>
          <a:sy n="66" d="100"/>
        </p:scale>
        <p:origin x="-1506" y="-27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F36DA-20F5-4585-9D68-9F22C1722EF2}" type="doc">
      <dgm:prSet loTypeId="urn:microsoft.com/office/officeart/2005/8/layout/radial6" loCatId="cycle" qsTypeId="urn:microsoft.com/office/officeart/2005/8/quickstyle/simple1" qsCatId="simple" csTypeId="urn:microsoft.com/office/officeart/2005/8/colors/accent2_2" csCatId="accent2" phldr="1"/>
      <dgm:spPr/>
      <dgm:t>
        <a:bodyPr/>
        <a:lstStyle/>
        <a:p>
          <a:pPr rtl="1"/>
          <a:endParaRPr lang="ar-SA"/>
        </a:p>
      </dgm:t>
    </dgm:pt>
    <dgm:pt modelId="{FCA30A45-3A24-4368-A8CB-87CD9A8AA355}">
      <dgm:prSet phldrT="[Text]" custT="1"/>
      <dgm:spPr/>
      <dgm:t>
        <a:bodyPr/>
        <a:lstStyle/>
        <a:p>
          <a:pPr rtl="1"/>
          <a:r>
            <a:rPr lang="en-US" sz="2000" b="1" dirty="0" smtClean="0"/>
            <a:t>Al-Amal Web system services</a:t>
          </a:r>
          <a:endParaRPr lang="ar-SA" sz="2000" b="1" dirty="0"/>
        </a:p>
      </dgm:t>
    </dgm:pt>
    <dgm:pt modelId="{E6C2E9E0-3D48-4B77-B866-128AC60BB6E0}" type="parTrans" cxnId="{48EEA712-6580-4E0B-BF58-B38F40801E88}">
      <dgm:prSet/>
      <dgm:spPr/>
      <dgm:t>
        <a:bodyPr/>
        <a:lstStyle/>
        <a:p>
          <a:pPr rtl="1"/>
          <a:endParaRPr lang="ar-SA"/>
        </a:p>
      </dgm:t>
    </dgm:pt>
    <dgm:pt modelId="{F15FF072-E51A-4614-9268-B51D8FC4304D}" type="sibTrans" cxnId="{48EEA712-6580-4E0B-BF58-B38F40801E88}">
      <dgm:prSet/>
      <dgm:spPr/>
      <dgm:t>
        <a:bodyPr/>
        <a:lstStyle/>
        <a:p>
          <a:pPr rtl="1"/>
          <a:endParaRPr lang="ar-SA"/>
        </a:p>
      </dgm:t>
    </dgm:pt>
    <dgm:pt modelId="{BDC32D20-7A8C-40AE-A946-E77175F8EB75}">
      <dgm:prSet phldrT="[Text]" custT="1"/>
      <dgm:spPr/>
      <dgm:t>
        <a:bodyPr/>
        <a:lstStyle/>
        <a:p>
          <a:pPr rtl="1"/>
          <a:r>
            <a:rPr lang="en-US" sz="1600" b="1" dirty="0" smtClean="0"/>
            <a:t>Send Remittance</a:t>
          </a:r>
          <a:endParaRPr lang="ar-SA" sz="1600" b="1" dirty="0"/>
        </a:p>
      </dgm:t>
    </dgm:pt>
    <dgm:pt modelId="{6F467A9A-BD93-43F1-975A-D8819DA66A7B}" type="parTrans" cxnId="{8C1A95E8-2138-49E4-9BC6-DDF99FFA3FC9}">
      <dgm:prSet/>
      <dgm:spPr/>
      <dgm:t>
        <a:bodyPr/>
        <a:lstStyle/>
        <a:p>
          <a:pPr rtl="1"/>
          <a:endParaRPr lang="ar-SA"/>
        </a:p>
      </dgm:t>
    </dgm:pt>
    <dgm:pt modelId="{5057C8CC-217B-423D-9DDD-072CA8273278}" type="sibTrans" cxnId="{8C1A95E8-2138-49E4-9BC6-DDF99FFA3FC9}">
      <dgm:prSet/>
      <dgm:spPr/>
      <dgm:t>
        <a:bodyPr/>
        <a:lstStyle/>
        <a:p>
          <a:pPr rtl="1"/>
          <a:endParaRPr lang="ar-SA" b="1"/>
        </a:p>
      </dgm:t>
    </dgm:pt>
    <dgm:pt modelId="{9CC203D0-3265-4BE9-B039-AE8A1697FBBA}">
      <dgm:prSet phldrT="[Text]" custT="1"/>
      <dgm:spPr/>
      <dgm:t>
        <a:bodyPr/>
        <a:lstStyle/>
        <a:p>
          <a:pPr rtl="1"/>
          <a:r>
            <a:rPr lang="en-US" sz="1600" b="1" dirty="0" smtClean="0"/>
            <a:t>Dash Board</a:t>
          </a:r>
          <a:endParaRPr lang="ar-SA" sz="1600" b="1" dirty="0"/>
        </a:p>
      </dgm:t>
    </dgm:pt>
    <dgm:pt modelId="{5305F8C8-2295-4A70-A819-226E18A02330}" type="parTrans" cxnId="{9F5EFAB3-2F0E-4FFF-A0A6-106DFDC84932}">
      <dgm:prSet/>
      <dgm:spPr/>
      <dgm:t>
        <a:bodyPr/>
        <a:lstStyle/>
        <a:p>
          <a:pPr rtl="1"/>
          <a:endParaRPr lang="ar-SA"/>
        </a:p>
      </dgm:t>
    </dgm:pt>
    <dgm:pt modelId="{8E29FB9E-4528-4C7A-87D4-43FB06473F79}" type="sibTrans" cxnId="{9F5EFAB3-2F0E-4FFF-A0A6-106DFDC84932}">
      <dgm:prSet/>
      <dgm:spPr/>
      <dgm:t>
        <a:bodyPr/>
        <a:lstStyle/>
        <a:p>
          <a:pPr rtl="1"/>
          <a:endParaRPr lang="ar-SA" b="1"/>
        </a:p>
      </dgm:t>
    </dgm:pt>
    <dgm:pt modelId="{886B1F09-C3E0-4163-BF90-53EA9EC30BFB}">
      <dgm:prSet phldrT="[Text]" custT="1"/>
      <dgm:spPr/>
      <dgm:t>
        <a:bodyPr/>
        <a:lstStyle/>
        <a:p>
          <a:pPr rtl="1"/>
          <a:r>
            <a:rPr lang="en-US" sz="1600" b="1" dirty="0" smtClean="0"/>
            <a:t>Pos Reports</a:t>
          </a:r>
          <a:endParaRPr lang="ar-SA" sz="1600" b="1" dirty="0"/>
        </a:p>
      </dgm:t>
    </dgm:pt>
    <dgm:pt modelId="{3D684066-2E85-40D3-AA91-295E5A79A831}" type="parTrans" cxnId="{9EFB6FA1-52A8-49D7-8DEB-76F7BD264CDD}">
      <dgm:prSet/>
      <dgm:spPr/>
      <dgm:t>
        <a:bodyPr/>
        <a:lstStyle/>
        <a:p>
          <a:pPr rtl="1"/>
          <a:endParaRPr lang="ar-SA"/>
        </a:p>
      </dgm:t>
    </dgm:pt>
    <dgm:pt modelId="{A1623547-CBE2-4766-A5CB-2BC7924D893F}" type="sibTrans" cxnId="{9EFB6FA1-52A8-49D7-8DEB-76F7BD264CDD}">
      <dgm:prSet/>
      <dgm:spPr/>
      <dgm:t>
        <a:bodyPr/>
        <a:lstStyle/>
        <a:p>
          <a:pPr rtl="1"/>
          <a:endParaRPr lang="ar-SA" b="1"/>
        </a:p>
      </dgm:t>
    </dgm:pt>
    <dgm:pt modelId="{3D50CA4D-DB46-407B-B2F7-3EC0636F23C9}">
      <dgm:prSet phldrT="[Text]" custT="1"/>
      <dgm:spPr/>
      <dgm:t>
        <a:bodyPr/>
        <a:lstStyle/>
        <a:p>
          <a:pPr rtl="1"/>
          <a:r>
            <a:rPr lang="en-US" sz="1600" b="1" dirty="0" smtClean="0"/>
            <a:t>Approve Send Remittance</a:t>
          </a:r>
          <a:endParaRPr lang="ar-SA" sz="1600" b="1" dirty="0"/>
        </a:p>
      </dgm:t>
    </dgm:pt>
    <dgm:pt modelId="{D4D7E6BB-3728-4B5E-AD5B-622046E33FB3}" type="parTrans" cxnId="{0DB46B1A-C351-415D-9F5D-D41411843793}">
      <dgm:prSet/>
      <dgm:spPr/>
      <dgm:t>
        <a:bodyPr/>
        <a:lstStyle/>
        <a:p>
          <a:pPr rtl="1"/>
          <a:endParaRPr lang="ar-SA"/>
        </a:p>
      </dgm:t>
    </dgm:pt>
    <dgm:pt modelId="{6684A892-BC2D-4915-A518-12DCF5F2AAD0}" type="sibTrans" cxnId="{0DB46B1A-C351-415D-9F5D-D41411843793}">
      <dgm:prSet/>
      <dgm:spPr/>
      <dgm:t>
        <a:bodyPr/>
        <a:lstStyle/>
        <a:p>
          <a:pPr rtl="1"/>
          <a:endParaRPr lang="ar-SA" b="1"/>
        </a:p>
      </dgm:t>
    </dgm:pt>
    <dgm:pt modelId="{A1788188-B48C-450E-AE14-05DFDABFB5A3}">
      <dgm:prSet phldrT="[Text]" custT="1"/>
      <dgm:spPr/>
      <dgm:t>
        <a:bodyPr/>
        <a:lstStyle/>
        <a:p>
          <a:pPr rtl="1"/>
          <a:r>
            <a:rPr lang="en-US" sz="1600" b="1" dirty="0" smtClean="0"/>
            <a:t>Payment Doc.</a:t>
          </a:r>
          <a:endParaRPr lang="ar-SA" sz="1600" b="1" dirty="0"/>
        </a:p>
      </dgm:t>
    </dgm:pt>
    <dgm:pt modelId="{2EC99071-9088-4471-98AF-496F3D6809C4}" type="parTrans" cxnId="{8C316945-9900-419E-965E-E31AC708BE40}">
      <dgm:prSet/>
      <dgm:spPr/>
      <dgm:t>
        <a:bodyPr/>
        <a:lstStyle/>
        <a:p>
          <a:pPr rtl="1"/>
          <a:endParaRPr lang="ar-SA"/>
        </a:p>
      </dgm:t>
    </dgm:pt>
    <dgm:pt modelId="{80A0281F-4346-4C33-BAB4-BA8B05B3CC3B}" type="sibTrans" cxnId="{8C316945-9900-419E-965E-E31AC708BE40}">
      <dgm:prSet/>
      <dgm:spPr/>
      <dgm:t>
        <a:bodyPr/>
        <a:lstStyle/>
        <a:p>
          <a:pPr rtl="1"/>
          <a:endParaRPr lang="ar-SA" b="1"/>
        </a:p>
      </dgm:t>
    </dgm:pt>
    <dgm:pt modelId="{BFBD6422-8680-4F24-ABCF-0A7369944EA1}">
      <dgm:prSet phldrT="[Text]" custT="1"/>
      <dgm:spPr/>
      <dgm:t>
        <a:bodyPr/>
        <a:lstStyle/>
        <a:p>
          <a:pPr rtl="1"/>
          <a:r>
            <a:rPr lang="en-US" sz="1600" b="1" dirty="0" smtClean="0"/>
            <a:t>Projects Details</a:t>
          </a:r>
          <a:endParaRPr lang="ar-SA" sz="1600" b="1" dirty="0"/>
        </a:p>
      </dgm:t>
    </dgm:pt>
    <dgm:pt modelId="{431D0E9F-3803-4499-82E5-4978CE0F8E11}" type="parTrans" cxnId="{FD652D31-328D-42CB-9CFE-90AFA16259DF}">
      <dgm:prSet/>
      <dgm:spPr/>
      <dgm:t>
        <a:bodyPr/>
        <a:lstStyle/>
        <a:p>
          <a:pPr rtl="1"/>
          <a:endParaRPr lang="ar-SA"/>
        </a:p>
      </dgm:t>
    </dgm:pt>
    <dgm:pt modelId="{71B4D4BE-6F79-441A-9B4B-CFEE8C5B90F8}" type="sibTrans" cxnId="{FD652D31-328D-42CB-9CFE-90AFA16259DF}">
      <dgm:prSet/>
      <dgm:spPr/>
      <dgm:t>
        <a:bodyPr/>
        <a:lstStyle/>
        <a:p>
          <a:pPr rtl="1"/>
          <a:endParaRPr lang="ar-SA" b="1"/>
        </a:p>
      </dgm:t>
    </dgm:pt>
    <dgm:pt modelId="{36751AC6-0E26-44CB-8732-40A90EAFE546}">
      <dgm:prSet phldrT="[Text]" custT="1"/>
      <dgm:spPr/>
      <dgm:t>
        <a:bodyPr/>
        <a:lstStyle/>
        <a:p>
          <a:pPr rtl="1"/>
          <a:r>
            <a:rPr lang="en-US" sz="1600" b="1" dirty="0" smtClean="0"/>
            <a:t>Transfers Data</a:t>
          </a:r>
          <a:endParaRPr lang="ar-SA" sz="1600" b="1" dirty="0"/>
        </a:p>
      </dgm:t>
    </dgm:pt>
    <dgm:pt modelId="{C9FD0248-830A-4359-BAE8-14BC42635EB7}" type="parTrans" cxnId="{44D4841D-3746-4772-BB50-C54772181C19}">
      <dgm:prSet/>
      <dgm:spPr/>
      <dgm:t>
        <a:bodyPr/>
        <a:lstStyle/>
        <a:p>
          <a:pPr rtl="1"/>
          <a:endParaRPr lang="ar-SA"/>
        </a:p>
      </dgm:t>
    </dgm:pt>
    <dgm:pt modelId="{4C7A959D-3C64-4663-85A7-577F489C2591}" type="sibTrans" cxnId="{44D4841D-3746-4772-BB50-C54772181C19}">
      <dgm:prSet/>
      <dgm:spPr/>
      <dgm:t>
        <a:bodyPr/>
        <a:lstStyle/>
        <a:p>
          <a:pPr rtl="1"/>
          <a:endParaRPr lang="ar-SA" b="1"/>
        </a:p>
      </dgm:t>
    </dgm:pt>
    <dgm:pt modelId="{7FFA6878-E779-40BB-B422-F20F087FEE82}">
      <dgm:prSet phldrT="[Text]" custT="1"/>
      <dgm:spPr/>
      <dgm:t>
        <a:bodyPr/>
        <a:lstStyle/>
        <a:p>
          <a:pPr rtl="1"/>
          <a:r>
            <a:rPr lang="en-US" sz="1600" b="1" dirty="0" smtClean="0"/>
            <a:t>Balance Statement</a:t>
          </a:r>
          <a:endParaRPr lang="ar-SA" sz="1600" b="1" dirty="0"/>
        </a:p>
      </dgm:t>
    </dgm:pt>
    <dgm:pt modelId="{EDF6E9D4-20DB-463A-B808-E423BAF43BF8}" type="parTrans" cxnId="{5E26F2C9-ACFD-436B-9B99-1CC77B2153C6}">
      <dgm:prSet/>
      <dgm:spPr/>
      <dgm:t>
        <a:bodyPr/>
        <a:lstStyle/>
        <a:p>
          <a:pPr rtl="1"/>
          <a:endParaRPr lang="ar-SA"/>
        </a:p>
      </dgm:t>
    </dgm:pt>
    <dgm:pt modelId="{76FCB969-655D-4296-BEFA-6DFC9E9666E9}" type="sibTrans" cxnId="{5E26F2C9-ACFD-436B-9B99-1CC77B2153C6}">
      <dgm:prSet/>
      <dgm:spPr/>
      <dgm:t>
        <a:bodyPr/>
        <a:lstStyle/>
        <a:p>
          <a:pPr rtl="1"/>
          <a:endParaRPr lang="ar-SA" b="1"/>
        </a:p>
      </dgm:t>
    </dgm:pt>
    <dgm:pt modelId="{D41077E6-2EB7-4F79-9F74-B5C026DFCDCD}">
      <dgm:prSet phldrT="[Text]" custT="1"/>
      <dgm:spPr/>
      <dgm:t>
        <a:bodyPr/>
        <a:lstStyle/>
        <a:p>
          <a:pPr rtl="1"/>
          <a:r>
            <a:rPr lang="en-US" sz="1600" b="1" dirty="0" smtClean="0"/>
            <a:t>LCLG</a:t>
          </a:r>
          <a:endParaRPr lang="ar-SA" sz="1600" b="1" dirty="0"/>
        </a:p>
      </dgm:t>
    </dgm:pt>
    <dgm:pt modelId="{8B192999-57CB-4FAE-98F1-85D90319F2F2}" type="parTrans" cxnId="{58B7F331-02F4-4F48-9257-8CCF3B88EF51}">
      <dgm:prSet/>
      <dgm:spPr/>
      <dgm:t>
        <a:bodyPr/>
        <a:lstStyle/>
        <a:p>
          <a:pPr rtl="1"/>
          <a:endParaRPr lang="ar-SA"/>
        </a:p>
      </dgm:t>
    </dgm:pt>
    <dgm:pt modelId="{EED643DF-3604-4E3E-8BDB-29561DA41124}" type="sibTrans" cxnId="{58B7F331-02F4-4F48-9257-8CCF3B88EF51}">
      <dgm:prSet/>
      <dgm:spPr/>
      <dgm:t>
        <a:bodyPr/>
        <a:lstStyle/>
        <a:p>
          <a:pPr rtl="1"/>
          <a:endParaRPr lang="ar-SA"/>
        </a:p>
      </dgm:t>
    </dgm:pt>
    <dgm:pt modelId="{D2559373-F88A-4680-8D40-01B46E7DAAD0}" type="pres">
      <dgm:prSet presAssocID="{AA3F36DA-20F5-4585-9D68-9F22C1722EF2}" presName="Name0" presStyleCnt="0">
        <dgm:presLayoutVars>
          <dgm:chMax val="1"/>
          <dgm:dir/>
          <dgm:animLvl val="ctr"/>
          <dgm:resizeHandles val="exact"/>
        </dgm:presLayoutVars>
      </dgm:prSet>
      <dgm:spPr/>
      <dgm:t>
        <a:bodyPr/>
        <a:lstStyle/>
        <a:p>
          <a:pPr rtl="1"/>
          <a:endParaRPr lang="ar-SA"/>
        </a:p>
      </dgm:t>
    </dgm:pt>
    <dgm:pt modelId="{0B9E4A70-DF0B-4730-8A94-634A554B92C7}" type="pres">
      <dgm:prSet presAssocID="{FCA30A45-3A24-4368-A8CB-87CD9A8AA355}" presName="centerShape" presStyleLbl="node0" presStyleIdx="0" presStyleCnt="1"/>
      <dgm:spPr/>
      <dgm:t>
        <a:bodyPr/>
        <a:lstStyle/>
        <a:p>
          <a:pPr rtl="1"/>
          <a:endParaRPr lang="ar-SA"/>
        </a:p>
      </dgm:t>
    </dgm:pt>
    <dgm:pt modelId="{FA22B8F3-96F8-43A1-82A6-F5DE0A9CF910}" type="pres">
      <dgm:prSet presAssocID="{BDC32D20-7A8C-40AE-A946-E77175F8EB75}" presName="node" presStyleLbl="node1" presStyleIdx="0" presStyleCnt="9">
        <dgm:presLayoutVars>
          <dgm:bulletEnabled val="1"/>
        </dgm:presLayoutVars>
      </dgm:prSet>
      <dgm:spPr/>
      <dgm:t>
        <a:bodyPr/>
        <a:lstStyle/>
        <a:p>
          <a:pPr rtl="1"/>
          <a:endParaRPr lang="ar-SA"/>
        </a:p>
      </dgm:t>
    </dgm:pt>
    <dgm:pt modelId="{25E10569-11F4-4B4A-A350-BD63161F4E48}" type="pres">
      <dgm:prSet presAssocID="{BDC32D20-7A8C-40AE-A946-E77175F8EB75}" presName="dummy" presStyleCnt="0"/>
      <dgm:spPr/>
    </dgm:pt>
    <dgm:pt modelId="{27F0F3BC-7099-488F-AECC-BC7385518361}" type="pres">
      <dgm:prSet presAssocID="{5057C8CC-217B-423D-9DDD-072CA8273278}" presName="sibTrans" presStyleLbl="sibTrans2D1" presStyleIdx="0" presStyleCnt="9"/>
      <dgm:spPr/>
      <dgm:t>
        <a:bodyPr/>
        <a:lstStyle/>
        <a:p>
          <a:pPr rtl="1"/>
          <a:endParaRPr lang="ar-SA"/>
        </a:p>
      </dgm:t>
    </dgm:pt>
    <dgm:pt modelId="{8C88E4C8-012C-4870-8EDD-EA657B16891F}" type="pres">
      <dgm:prSet presAssocID="{9CC203D0-3265-4BE9-B039-AE8A1697FBBA}" presName="node" presStyleLbl="node1" presStyleIdx="1" presStyleCnt="9">
        <dgm:presLayoutVars>
          <dgm:bulletEnabled val="1"/>
        </dgm:presLayoutVars>
      </dgm:prSet>
      <dgm:spPr/>
      <dgm:t>
        <a:bodyPr/>
        <a:lstStyle/>
        <a:p>
          <a:pPr rtl="1"/>
          <a:endParaRPr lang="ar-SA"/>
        </a:p>
      </dgm:t>
    </dgm:pt>
    <dgm:pt modelId="{BFEA27D5-DEEE-4BA5-9136-140A1E3091E8}" type="pres">
      <dgm:prSet presAssocID="{9CC203D0-3265-4BE9-B039-AE8A1697FBBA}" presName="dummy" presStyleCnt="0"/>
      <dgm:spPr/>
    </dgm:pt>
    <dgm:pt modelId="{432C139C-30AA-48CF-A089-11C81C9D1C92}" type="pres">
      <dgm:prSet presAssocID="{8E29FB9E-4528-4C7A-87D4-43FB06473F79}" presName="sibTrans" presStyleLbl="sibTrans2D1" presStyleIdx="1" presStyleCnt="9"/>
      <dgm:spPr/>
      <dgm:t>
        <a:bodyPr/>
        <a:lstStyle/>
        <a:p>
          <a:pPr rtl="1"/>
          <a:endParaRPr lang="ar-SA"/>
        </a:p>
      </dgm:t>
    </dgm:pt>
    <dgm:pt modelId="{5E09582E-80C1-4712-9F28-D31803F8EDA1}" type="pres">
      <dgm:prSet presAssocID="{886B1F09-C3E0-4163-BF90-53EA9EC30BFB}" presName="node" presStyleLbl="node1" presStyleIdx="2" presStyleCnt="9">
        <dgm:presLayoutVars>
          <dgm:bulletEnabled val="1"/>
        </dgm:presLayoutVars>
      </dgm:prSet>
      <dgm:spPr/>
      <dgm:t>
        <a:bodyPr/>
        <a:lstStyle/>
        <a:p>
          <a:pPr rtl="1"/>
          <a:endParaRPr lang="ar-SA"/>
        </a:p>
      </dgm:t>
    </dgm:pt>
    <dgm:pt modelId="{070139F9-B360-418C-9779-09D4D100D907}" type="pres">
      <dgm:prSet presAssocID="{886B1F09-C3E0-4163-BF90-53EA9EC30BFB}" presName="dummy" presStyleCnt="0"/>
      <dgm:spPr/>
    </dgm:pt>
    <dgm:pt modelId="{F44C02CA-8B55-429A-B5E0-A114F9FC6825}" type="pres">
      <dgm:prSet presAssocID="{A1623547-CBE2-4766-A5CB-2BC7924D893F}" presName="sibTrans" presStyleLbl="sibTrans2D1" presStyleIdx="2" presStyleCnt="9"/>
      <dgm:spPr/>
      <dgm:t>
        <a:bodyPr/>
        <a:lstStyle/>
        <a:p>
          <a:pPr rtl="1"/>
          <a:endParaRPr lang="ar-SA"/>
        </a:p>
      </dgm:t>
    </dgm:pt>
    <dgm:pt modelId="{0E12BE37-8349-42D1-8F3E-2B9DECEB5F8D}" type="pres">
      <dgm:prSet presAssocID="{A1788188-B48C-450E-AE14-05DFDABFB5A3}" presName="node" presStyleLbl="node1" presStyleIdx="3" presStyleCnt="9">
        <dgm:presLayoutVars>
          <dgm:bulletEnabled val="1"/>
        </dgm:presLayoutVars>
      </dgm:prSet>
      <dgm:spPr/>
      <dgm:t>
        <a:bodyPr/>
        <a:lstStyle/>
        <a:p>
          <a:pPr rtl="1"/>
          <a:endParaRPr lang="ar-SA"/>
        </a:p>
      </dgm:t>
    </dgm:pt>
    <dgm:pt modelId="{50DEA984-59EE-4F2A-A04F-6AE8DE01B2E2}" type="pres">
      <dgm:prSet presAssocID="{A1788188-B48C-450E-AE14-05DFDABFB5A3}" presName="dummy" presStyleCnt="0"/>
      <dgm:spPr/>
    </dgm:pt>
    <dgm:pt modelId="{B99DEB1D-2635-48AE-A62D-0D2BEEB1ED56}" type="pres">
      <dgm:prSet presAssocID="{80A0281F-4346-4C33-BAB4-BA8B05B3CC3B}" presName="sibTrans" presStyleLbl="sibTrans2D1" presStyleIdx="3" presStyleCnt="9"/>
      <dgm:spPr/>
      <dgm:t>
        <a:bodyPr/>
        <a:lstStyle/>
        <a:p>
          <a:pPr rtl="1"/>
          <a:endParaRPr lang="ar-SA"/>
        </a:p>
      </dgm:t>
    </dgm:pt>
    <dgm:pt modelId="{3D77ACA7-F35F-4A77-91D8-F173B2679607}" type="pres">
      <dgm:prSet presAssocID="{D41077E6-2EB7-4F79-9F74-B5C026DFCDCD}" presName="node" presStyleLbl="node1" presStyleIdx="4" presStyleCnt="9">
        <dgm:presLayoutVars>
          <dgm:bulletEnabled val="1"/>
        </dgm:presLayoutVars>
      </dgm:prSet>
      <dgm:spPr/>
      <dgm:t>
        <a:bodyPr/>
        <a:lstStyle/>
        <a:p>
          <a:pPr rtl="1"/>
          <a:endParaRPr lang="ar-SA"/>
        </a:p>
      </dgm:t>
    </dgm:pt>
    <dgm:pt modelId="{2FB320D2-C419-4608-8027-0A245828697C}" type="pres">
      <dgm:prSet presAssocID="{D41077E6-2EB7-4F79-9F74-B5C026DFCDCD}" presName="dummy" presStyleCnt="0"/>
      <dgm:spPr/>
    </dgm:pt>
    <dgm:pt modelId="{2A4E6080-76B6-4D70-9289-9CA6EDE5B859}" type="pres">
      <dgm:prSet presAssocID="{EED643DF-3604-4E3E-8BDB-29561DA41124}" presName="sibTrans" presStyleLbl="sibTrans2D1" presStyleIdx="4" presStyleCnt="9"/>
      <dgm:spPr/>
      <dgm:t>
        <a:bodyPr/>
        <a:lstStyle/>
        <a:p>
          <a:pPr rtl="1"/>
          <a:endParaRPr lang="ar-SA"/>
        </a:p>
      </dgm:t>
    </dgm:pt>
    <dgm:pt modelId="{BAC71B90-C83C-4887-B5B6-6714564124EF}" type="pres">
      <dgm:prSet presAssocID="{BFBD6422-8680-4F24-ABCF-0A7369944EA1}" presName="node" presStyleLbl="node1" presStyleIdx="5" presStyleCnt="9">
        <dgm:presLayoutVars>
          <dgm:bulletEnabled val="1"/>
        </dgm:presLayoutVars>
      </dgm:prSet>
      <dgm:spPr/>
      <dgm:t>
        <a:bodyPr/>
        <a:lstStyle/>
        <a:p>
          <a:pPr rtl="1"/>
          <a:endParaRPr lang="ar-SA"/>
        </a:p>
      </dgm:t>
    </dgm:pt>
    <dgm:pt modelId="{14861773-FA39-4237-9B11-BC5DB5004C6E}" type="pres">
      <dgm:prSet presAssocID="{BFBD6422-8680-4F24-ABCF-0A7369944EA1}" presName="dummy" presStyleCnt="0"/>
      <dgm:spPr/>
    </dgm:pt>
    <dgm:pt modelId="{73846CA0-76F6-4DB1-9CFA-F10A40F94F2A}" type="pres">
      <dgm:prSet presAssocID="{71B4D4BE-6F79-441A-9B4B-CFEE8C5B90F8}" presName="sibTrans" presStyleLbl="sibTrans2D1" presStyleIdx="5" presStyleCnt="9"/>
      <dgm:spPr/>
      <dgm:t>
        <a:bodyPr/>
        <a:lstStyle/>
        <a:p>
          <a:pPr rtl="1"/>
          <a:endParaRPr lang="ar-SA"/>
        </a:p>
      </dgm:t>
    </dgm:pt>
    <dgm:pt modelId="{41EAADFA-269C-41FE-8119-732EB2B95EDB}" type="pres">
      <dgm:prSet presAssocID="{36751AC6-0E26-44CB-8732-40A90EAFE546}" presName="node" presStyleLbl="node1" presStyleIdx="6" presStyleCnt="9">
        <dgm:presLayoutVars>
          <dgm:bulletEnabled val="1"/>
        </dgm:presLayoutVars>
      </dgm:prSet>
      <dgm:spPr/>
      <dgm:t>
        <a:bodyPr/>
        <a:lstStyle/>
        <a:p>
          <a:pPr rtl="1"/>
          <a:endParaRPr lang="ar-SA"/>
        </a:p>
      </dgm:t>
    </dgm:pt>
    <dgm:pt modelId="{6FB8D943-E7F7-474C-96A0-BDAD8D76E15D}" type="pres">
      <dgm:prSet presAssocID="{36751AC6-0E26-44CB-8732-40A90EAFE546}" presName="dummy" presStyleCnt="0"/>
      <dgm:spPr/>
    </dgm:pt>
    <dgm:pt modelId="{1D140848-CD4D-4EB4-8FBB-A683204415BE}" type="pres">
      <dgm:prSet presAssocID="{4C7A959D-3C64-4663-85A7-577F489C2591}" presName="sibTrans" presStyleLbl="sibTrans2D1" presStyleIdx="6" presStyleCnt="9"/>
      <dgm:spPr/>
      <dgm:t>
        <a:bodyPr/>
        <a:lstStyle/>
        <a:p>
          <a:pPr rtl="1"/>
          <a:endParaRPr lang="ar-SA"/>
        </a:p>
      </dgm:t>
    </dgm:pt>
    <dgm:pt modelId="{A4948E88-AE79-49FD-874F-EAD8F3B364EF}" type="pres">
      <dgm:prSet presAssocID="{7FFA6878-E779-40BB-B422-F20F087FEE82}" presName="node" presStyleLbl="node1" presStyleIdx="7" presStyleCnt="9" custScaleX="109862" custScaleY="118768">
        <dgm:presLayoutVars>
          <dgm:bulletEnabled val="1"/>
        </dgm:presLayoutVars>
      </dgm:prSet>
      <dgm:spPr/>
      <dgm:t>
        <a:bodyPr/>
        <a:lstStyle/>
        <a:p>
          <a:pPr rtl="1"/>
          <a:endParaRPr lang="ar-SA"/>
        </a:p>
      </dgm:t>
    </dgm:pt>
    <dgm:pt modelId="{74680F55-D27E-4484-8D27-CD0B5B2A583F}" type="pres">
      <dgm:prSet presAssocID="{7FFA6878-E779-40BB-B422-F20F087FEE82}" presName="dummy" presStyleCnt="0"/>
      <dgm:spPr/>
    </dgm:pt>
    <dgm:pt modelId="{4FD1506A-C52A-458A-848D-CDFF82BD3031}" type="pres">
      <dgm:prSet presAssocID="{76FCB969-655D-4296-BEFA-6DFC9E9666E9}" presName="sibTrans" presStyleLbl="sibTrans2D1" presStyleIdx="7" presStyleCnt="9"/>
      <dgm:spPr/>
      <dgm:t>
        <a:bodyPr/>
        <a:lstStyle/>
        <a:p>
          <a:pPr rtl="1"/>
          <a:endParaRPr lang="ar-SA"/>
        </a:p>
      </dgm:t>
    </dgm:pt>
    <dgm:pt modelId="{EFB0B3C7-B56D-42E4-97CC-5162B5B042AF}" type="pres">
      <dgm:prSet presAssocID="{3D50CA4D-DB46-407B-B2F7-3EC0636F23C9}" presName="node" presStyleLbl="node1" presStyleIdx="8" presStyleCnt="9" custScaleX="107988" custScaleY="106635">
        <dgm:presLayoutVars>
          <dgm:bulletEnabled val="1"/>
        </dgm:presLayoutVars>
      </dgm:prSet>
      <dgm:spPr/>
      <dgm:t>
        <a:bodyPr/>
        <a:lstStyle/>
        <a:p>
          <a:pPr rtl="1"/>
          <a:endParaRPr lang="ar-SA"/>
        </a:p>
      </dgm:t>
    </dgm:pt>
    <dgm:pt modelId="{572F8DF6-6037-4DC4-85CB-A6C428356B1E}" type="pres">
      <dgm:prSet presAssocID="{3D50CA4D-DB46-407B-B2F7-3EC0636F23C9}" presName="dummy" presStyleCnt="0"/>
      <dgm:spPr/>
    </dgm:pt>
    <dgm:pt modelId="{9C270F0B-58AF-42C0-A8DF-E00AE5FDE690}" type="pres">
      <dgm:prSet presAssocID="{6684A892-BC2D-4915-A518-12DCF5F2AAD0}" presName="sibTrans" presStyleLbl="sibTrans2D1" presStyleIdx="8" presStyleCnt="9"/>
      <dgm:spPr/>
      <dgm:t>
        <a:bodyPr/>
        <a:lstStyle/>
        <a:p>
          <a:pPr rtl="1"/>
          <a:endParaRPr lang="ar-SA"/>
        </a:p>
      </dgm:t>
    </dgm:pt>
  </dgm:ptLst>
  <dgm:cxnLst>
    <dgm:cxn modelId="{8C316945-9900-419E-965E-E31AC708BE40}" srcId="{FCA30A45-3A24-4368-A8CB-87CD9A8AA355}" destId="{A1788188-B48C-450E-AE14-05DFDABFB5A3}" srcOrd="3" destOrd="0" parTransId="{2EC99071-9088-4471-98AF-496F3D6809C4}" sibTransId="{80A0281F-4346-4C33-BAB4-BA8B05B3CC3B}"/>
    <dgm:cxn modelId="{75FBE290-3278-46C1-9EDC-041C82AF2574}" type="presOf" srcId="{BDC32D20-7A8C-40AE-A946-E77175F8EB75}" destId="{FA22B8F3-96F8-43A1-82A6-F5DE0A9CF910}" srcOrd="0" destOrd="0" presId="urn:microsoft.com/office/officeart/2005/8/layout/radial6"/>
    <dgm:cxn modelId="{DC37A31A-28F0-46E3-B188-C671E2D8A97E}" type="presOf" srcId="{A1788188-B48C-450E-AE14-05DFDABFB5A3}" destId="{0E12BE37-8349-42D1-8F3E-2B9DECEB5F8D}" srcOrd="0" destOrd="0" presId="urn:microsoft.com/office/officeart/2005/8/layout/radial6"/>
    <dgm:cxn modelId="{9EFB6FA1-52A8-49D7-8DEB-76F7BD264CDD}" srcId="{FCA30A45-3A24-4368-A8CB-87CD9A8AA355}" destId="{886B1F09-C3E0-4163-BF90-53EA9EC30BFB}" srcOrd="2" destOrd="0" parTransId="{3D684066-2E85-40D3-AA91-295E5A79A831}" sibTransId="{A1623547-CBE2-4766-A5CB-2BC7924D893F}"/>
    <dgm:cxn modelId="{6835E93F-C3A7-4340-A431-F4E87AD2F85C}" type="presOf" srcId="{A1623547-CBE2-4766-A5CB-2BC7924D893F}" destId="{F44C02CA-8B55-429A-B5E0-A114F9FC6825}" srcOrd="0" destOrd="0" presId="urn:microsoft.com/office/officeart/2005/8/layout/radial6"/>
    <dgm:cxn modelId="{F663EDFD-B8D8-4CDA-A7CA-33C9C1F2A677}" type="presOf" srcId="{8E29FB9E-4528-4C7A-87D4-43FB06473F79}" destId="{432C139C-30AA-48CF-A089-11C81C9D1C92}" srcOrd="0" destOrd="0" presId="urn:microsoft.com/office/officeart/2005/8/layout/radial6"/>
    <dgm:cxn modelId="{48EEA712-6580-4E0B-BF58-B38F40801E88}" srcId="{AA3F36DA-20F5-4585-9D68-9F22C1722EF2}" destId="{FCA30A45-3A24-4368-A8CB-87CD9A8AA355}" srcOrd="0" destOrd="0" parTransId="{E6C2E9E0-3D48-4B77-B866-128AC60BB6E0}" sibTransId="{F15FF072-E51A-4614-9268-B51D8FC4304D}"/>
    <dgm:cxn modelId="{C266896D-75F1-4947-ACC4-FB96888C26AA}" type="presOf" srcId="{EED643DF-3604-4E3E-8BDB-29561DA41124}" destId="{2A4E6080-76B6-4D70-9289-9CA6EDE5B859}" srcOrd="0" destOrd="0" presId="urn:microsoft.com/office/officeart/2005/8/layout/radial6"/>
    <dgm:cxn modelId="{3CA3C288-7126-468D-AEFA-B886063554A3}" type="presOf" srcId="{D41077E6-2EB7-4F79-9F74-B5C026DFCDCD}" destId="{3D77ACA7-F35F-4A77-91D8-F173B2679607}" srcOrd="0" destOrd="0" presId="urn:microsoft.com/office/officeart/2005/8/layout/radial6"/>
    <dgm:cxn modelId="{0DB46B1A-C351-415D-9F5D-D41411843793}" srcId="{FCA30A45-3A24-4368-A8CB-87CD9A8AA355}" destId="{3D50CA4D-DB46-407B-B2F7-3EC0636F23C9}" srcOrd="8" destOrd="0" parTransId="{D4D7E6BB-3728-4B5E-AD5B-622046E33FB3}" sibTransId="{6684A892-BC2D-4915-A518-12DCF5F2AAD0}"/>
    <dgm:cxn modelId="{9C4DC068-2F7A-4C8B-9648-419EE3A30BC9}" type="presOf" srcId="{AA3F36DA-20F5-4585-9D68-9F22C1722EF2}" destId="{D2559373-F88A-4680-8D40-01B46E7DAAD0}" srcOrd="0" destOrd="0" presId="urn:microsoft.com/office/officeart/2005/8/layout/radial6"/>
    <dgm:cxn modelId="{59DB8C33-DE0A-4B0F-A1A9-1B62B75CCB58}" type="presOf" srcId="{80A0281F-4346-4C33-BAB4-BA8B05B3CC3B}" destId="{B99DEB1D-2635-48AE-A62D-0D2BEEB1ED56}" srcOrd="0" destOrd="0" presId="urn:microsoft.com/office/officeart/2005/8/layout/radial6"/>
    <dgm:cxn modelId="{58B7F331-02F4-4F48-9257-8CCF3B88EF51}" srcId="{FCA30A45-3A24-4368-A8CB-87CD9A8AA355}" destId="{D41077E6-2EB7-4F79-9F74-B5C026DFCDCD}" srcOrd="4" destOrd="0" parTransId="{8B192999-57CB-4FAE-98F1-85D90319F2F2}" sibTransId="{EED643DF-3604-4E3E-8BDB-29561DA41124}"/>
    <dgm:cxn modelId="{0C4DE345-96F1-4BDF-AC5B-506E50A37613}" type="presOf" srcId="{5057C8CC-217B-423D-9DDD-072CA8273278}" destId="{27F0F3BC-7099-488F-AECC-BC7385518361}" srcOrd="0" destOrd="0" presId="urn:microsoft.com/office/officeart/2005/8/layout/radial6"/>
    <dgm:cxn modelId="{C0953C4A-F604-40A1-AF92-267A88BE6E40}" type="presOf" srcId="{76FCB969-655D-4296-BEFA-6DFC9E9666E9}" destId="{4FD1506A-C52A-458A-848D-CDFF82BD3031}" srcOrd="0" destOrd="0" presId="urn:microsoft.com/office/officeart/2005/8/layout/radial6"/>
    <dgm:cxn modelId="{86EB3C85-9D4D-49C7-9CA8-C68D0D984C74}" type="presOf" srcId="{3D50CA4D-DB46-407B-B2F7-3EC0636F23C9}" destId="{EFB0B3C7-B56D-42E4-97CC-5162B5B042AF}" srcOrd="0" destOrd="0" presId="urn:microsoft.com/office/officeart/2005/8/layout/radial6"/>
    <dgm:cxn modelId="{33BB5102-A113-4991-A59B-91BB4C664B0D}" type="presOf" srcId="{6684A892-BC2D-4915-A518-12DCF5F2AAD0}" destId="{9C270F0B-58AF-42C0-A8DF-E00AE5FDE690}" srcOrd="0" destOrd="0" presId="urn:microsoft.com/office/officeart/2005/8/layout/radial6"/>
    <dgm:cxn modelId="{3444FBA4-A0E9-4086-B7F8-6051D7AC55CE}" type="presOf" srcId="{71B4D4BE-6F79-441A-9B4B-CFEE8C5B90F8}" destId="{73846CA0-76F6-4DB1-9CFA-F10A40F94F2A}" srcOrd="0" destOrd="0" presId="urn:microsoft.com/office/officeart/2005/8/layout/radial6"/>
    <dgm:cxn modelId="{33154FF0-AB2F-4127-9637-669AB03691FB}" type="presOf" srcId="{9CC203D0-3265-4BE9-B039-AE8A1697FBBA}" destId="{8C88E4C8-012C-4870-8EDD-EA657B16891F}" srcOrd="0" destOrd="0" presId="urn:microsoft.com/office/officeart/2005/8/layout/radial6"/>
    <dgm:cxn modelId="{893E7F5E-605C-4C25-AA74-3E25D605A4F8}" type="presOf" srcId="{4C7A959D-3C64-4663-85A7-577F489C2591}" destId="{1D140848-CD4D-4EB4-8FBB-A683204415BE}" srcOrd="0" destOrd="0" presId="urn:microsoft.com/office/officeart/2005/8/layout/radial6"/>
    <dgm:cxn modelId="{5E26F2C9-ACFD-436B-9B99-1CC77B2153C6}" srcId="{FCA30A45-3A24-4368-A8CB-87CD9A8AA355}" destId="{7FFA6878-E779-40BB-B422-F20F087FEE82}" srcOrd="7" destOrd="0" parTransId="{EDF6E9D4-20DB-463A-B808-E423BAF43BF8}" sibTransId="{76FCB969-655D-4296-BEFA-6DFC9E9666E9}"/>
    <dgm:cxn modelId="{E837F8C3-AC8A-420D-AC1A-28BDA28E8182}" type="presOf" srcId="{BFBD6422-8680-4F24-ABCF-0A7369944EA1}" destId="{BAC71B90-C83C-4887-B5B6-6714564124EF}" srcOrd="0" destOrd="0" presId="urn:microsoft.com/office/officeart/2005/8/layout/radial6"/>
    <dgm:cxn modelId="{9F5EFAB3-2F0E-4FFF-A0A6-106DFDC84932}" srcId="{FCA30A45-3A24-4368-A8CB-87CD9A8AA355}" destId="{9CC203D0-3265-4BE9-B039-AE8A1697FBBA}" srcOrd="1" destOrd="0" parTransId="{5305F8C8-2295-4A70-A819-226E18A02330}" sibTransId="{8E29FB9E-4528-4C7A-87D4-43FB06473F79}"/>
    <dgm:cxn modelId="{49C27931-4FE2-415E-A7E4-5E504F2ACE6C}" type="presOf" srcId="{36751AC6-0E26-44CB-8732-40A90EAFE546}" destId="{41EAADFA-269C-41FE-8119-732EB2B95EDB}" srcOrd="0" destOrd="0" presId="urn:microsoft.com/office/officeart/2005/8/layout/radial6"/>
    <dgm:cxn modelId="{3D3E3A12-70F6-44D7-B9EF-4C913EE9015A}" type="presOf" srcId="{886B1F09-C3E0-4163-BF90-53EA9EC30BFB}" destId="{5E09582E-80C1-4712-9F28-D31803F8EDA1}" srcOrd="0" destOrd="0" presId="urn:microsoft.com/office/officeart/2005/8/layout/radial6"/>
    <dgm:cxn modelId="{44D4841D-3746-4772-BB50-C54772181C19}" srcId="{FCA30A45-3A24-4368-A8CB-87CD9A8AA355}" destId="{36751AC6-0E26-44CB-8732-40A90EAFE546}" srcOrd="6" destOrd="0" parTransId="{C9FD0248-830A-4359-BAE8-14BC42635EB7}" sibTransId="{4C7A959D-3C64-4663-85A7-577F489C2591}"/>
    <dgm:cxn modelId="{DB99B395-39AD-4CF5-813D-337AA56CA26B}" type="presOf" srcId="{7FFA6878-E779-40BB-B422-F20F087FEE82}" destId="{A4948E88-AE79-49FD-874F-EAD8F3B364EF}" srcOrd="0" destOrd="0" presId="urn:microsoft.com/office/officeart/2005/8/layout/radial6"/>
    <dgm:cxn modelId="{FD652D31-328D-42CB-9CFE-90AFA16259DF}" srcId="{FCA30A45-3A24-4368-A8CB-87CD9A8AA355}" destId="{BFBD6422-8680-4F24-ABCF-0A7369944EA1}" srcOrd="5" destOrd="0" parTransId="{431D0E9F-3803-4499-82E5-4978CE0F8E11}" sibTransId="{71B4D4BE-6F79-441A-9B4B-CFEE8C5B90F8}"/>
    <dgm:cxn modelId="{8C1A95E8-2138-49E4-9BC6-DDF99FFA3FC9}" srcId="{FCA30A45-3A24-4368-A8CB-87CD9A8AA355}" destId="{BDC32D20-7A8C-40AE-A946-E77175F8EB75}" srcOrd="0" destOrd="0" parTransId="{6F467A9A-BD93-43F1-975A-D8819DA66A7B}" sibTransId="{5057C8CC-217B-423D-9DDD-072CA8273278}"/>
    <dgm:cxn modelId="{AA51390C-E724-42A1-B4A7-D28484C43291}" type="presOf" srcId="{FCA30A45-3A24-4368-A8CB-87CD9A8AA355}" destId="{0B9E4A70-DF0B-4730-8A94-634A554B92C7}" srcOrd="0" destOrd="0" presId="urn:microsoft.com/office/officeart/2005/8/layout/radial6"/>
    <dgm:cxn modelId="{437CCD22-B1CF-48C6-814E-071D853D7C81}" type="presParOf" srcId="{D2559373-F88A-4680-8D40-01B46E7DAAD0}" destId="{0B9E4A70-DF0B-4730-8A94-634A554B92C7}" srcOrd="0" destOrd="0" presId="urn:microsoft.com/office/officeart/2005/8/layout/radial6"/>
    <dgm:cxn modelId="{4CBEC6CB-FF52-4843-AA1C-A74DB30F601F}" type="presParOf" srcId="{D2559373-F88A-4680-8D40-01B46E7DAAD0}" destId="{FA22B8F3-96F8-43A1-82A6-F5DE0A9CF910}" srcOrd="1" destOrd="0" presId="urn:microsoft.com/office/officeart/2005/8/layout/radial6"/>
    <dgm:cxn modelId="{BC59FDE6-CDB2-4D20-BB34-2EFF27AAC794}" type="presParOf" srcId="{D2559373-F88A-4680-8D40-01B46E7DAAD0}" destId="{25E10569-11F4-4B4A-A350-BD63161F4E48}" srcOrd="2" destOrd="0" presId="urn:microsoft.com/office/officeart/2005/8/layout/radial6"/>
    <dgm:cxn modelId="{94ABA1EF-469B-4C54-93FB-FC8F57F8FCD7}" type="presParOf" srcId="{D2559373-F88A-4680-8D40-01B46E7DAAD0}" destId="{27F0F3BC-7099-488F-AECC-BC7385518361}" srcOrd="3" destOrd="0" presId="urn:microsoft.com/office/officeart/2005/8/layout/radial6"/>
    <dgm:cxn modelId="{850F2093-9168-431C-A7FE-2BA080545F9F}" type="presParOf" srcId="{D2559373-F88A-4680-8D40-01B46E7DAAD0}" destId="{8C88E4C8-012C-4870-8EDD-EA657B16891F}" srcOrd="4" destOrd="0" presId="urn:microsoft.com/office/officeart/2005/8/layout/radial6"/>
    <dgm:cxn modelId="{05F2194D-B156-46B7-9D78-1DB35F11DD5D}" type="presParOf" srcId="{D2559373-F88A-4680-8D40-01B46E7DAAD0}" destId="{BFEA27D5-DEEE-4BA5-9136-140A1E3091E8}" srcOrd="5" destOrd="0" presId="urn:microsoft.com/office/officeart/2005/8/layout/radial6"/>
    <dgm:cxn modelId="{C4BFC12F-CD50-4D20-81FE-D20D406AE453}" type="presParOf" srcId="{D2559373-F88A-4680-8D40-01B46E7DAAD0}" destId="{432C139C-30AA-48CF-A089-11C81C9D1C92}" srcOrd="6" destOrd="0" presId="urn:microsoft.com/office/officeart/2005/8/layout/radial6"/>
    <dgm:cxn modelId="{8A3CE8CB-BC78-4FD8-A5B4-2DA82042CC73}" type="presParOf" srcId="{D2559373-F88A-4680-8D40-01B46E7DAAD0}" destId="{5E09582E-80C1-4712-9F28-D31803F8EDA1}" srcOrd="7" destOrd="0" presId="urn:microsoft.com/office/officeart/2005/8/layout/radial6"/>
    <dgm:cxn modelId="{CB77F3AA-D666-4A5A-BE16-37B20C236918}" type="presParOf" srcId="{D2559373-F88A-4680-8D40-01B46E7DAAD0}" destId="{070139F9-B360-418C-9779-09D4D100D907}" srcOrd="8" destOrd="0" presId="urn:microsoft.com/office/officeart/2005/8/layout/radial6"/>
    <dgm:cxn modelId="{791784E4-B6D1-46B0-9723-D0FD2AB3FA95}" type="presParOf" srcId="{D2559373-F88A-4680-8D40-01B46E7DAAD0}" destId="{F44C02CA-8B55-429A-B5E0-A114F9FC6825}" srcOrd="9" destOrd="0" presId="urn:microsoft.com/office/officeart/2005/8/layout/radial6"/>
    <dgm:cxn modelId="{2F1055F6-754F-47A0-8382-FA8941654D87}" type="presParOf" srcId="{D2559373-F88A-4680-8D40-01B46E7DAAD0}" destId="{0E12BE37-8349-42D1-8F3E-2B9DECEB5F8D}" srcOrd="10" destOrd="0" presId="urn:microsoft.com/office/officeart/2005/8/layout/radial6"/>
    <dgm:cxn modelId="{D3D2F25E-C522-49DC-9210-3588BFD74665}" type="presParOf" srcId="{D2559373-F88A-4680-8D40-01B46E7DAAD0}" destId="{50DEA984-59EE-4F2A-A04F-6AE8DE01B2E2}" srcOrd="11" destOrd="0" presId="urn:microsoft.com/office/officeart/2005/8/layout/radial6"/>
    <dgm:cxn modelId="{B9460623-F9B6-460A-B46C-97ABD87A612E}" type="presParOf" srcId="{D2559373-F88A-4680-8D40-01B46E7DAAD0}" destId="{B99DEB1D-2635-48AE-A62D-0D2BEEB1ED56}" srcOrd="12" destOrd="0" presId="urn:microsoft.com/office/officeart/2005/8/layout/radial6"/>
    <dgm:cxn modelId="{ED9A23EC-5881-45F0-B684-C1A136B4DFC8}" type="presParOf" srcId="{D2559373-F88A-4680-8D40-01B46E7DAAD0}" destId="{3D77ACA7-F35F-4A77-91D8-F173B2679607}" srcOrd="13" destOrd="0" presId="urn:microsoft.com/office/officeart/2005/8/layout/radial6"/>
    <dgm:cxn modelId="{9E4B4438-C686-45F8-A9EC-D11B0FFE0FDD}" type="presParOf" srcId="{D2559373-F88A-4680-8D40-01B46E7DAAD0}" destId="{2FB320D2-C419-4608-8027-0A245828697C}" srcOrd="14" destOrd="0" presId="urn:microsoft.com/office/officeart/2005/8/layout/radial6"/>
    <dgm:cxn modelId="{F16B3962-8F00-40BA-BFEE-B7EFC74F5893}" type="presParOf" srcId="{D2559373-F88A-4680-8D40-01B46E7DAAD0}" destId="{2A4E6080-76B6-4D70-9289-9CA6EDE5B859}" srcOrd="15" destOrd="0" presId="urn:microsoft.com/office/officeart/2005/8/layout/radial6"/>
    <dgm:cxn modelId="{9F9D0202-8EAC-4FE9-96A0-80BE5632C0A7}" type="presParOf" srcId="{D2559373-F88A-4680-8D40-01B46E7DAAD0}" destId="{BAC71B90-C83C-4887-B5B6-6714564124EF}" srcOrd="16" destOrd="0" presId="urn:microsoft.com/office/officeart/2005/8/layout/radial6"/>
    <dgm:cxn modelId="{60A5B16D-6D6E-46D7-8419-E4FD9951CAC6}" type="presParOf" srcId="{D2559373-F88A-4680-8D40-01B46E7DAAD0}" destId="{14861773-FA39-4237-9B11-BC5DB5004C6E}" srcOrd="17" destOrd="0" presId="urn:microsoft.com/office/officeart/2005/8/layout/radial6"/>
    <dgm:cxn modelId="{FA19F4A3-42DA-47D0-820C-23EDA32D1DF2}" type="presParOf" srcId="{D2559373-F88A-4680-8D40-01B46E7DAAD0}" destId="{73846CA0-76F6-4DB1-9CFA-F10A40F94F2A}" srcOrd="18" destOrd="0" presId="urn:microsoft.com/office/officeart/2005/8/layout/radial6"/>
    <dgm:cxn modelId="{B641DEEF-B680-4BF0-A15F-BA5FEDF84B38}" type="presParOf" srcId="{D2559373-F88A-4680-8D40-01B46E7DAAD0}" destId="{41EAADFA-269C-41FE-8119-732EB2B95EDB}" srcOrd="19" destOrd="0" presId="urn:microsoft.com/office/officeart/2005/8/layout/radial6"/>
    <dgm:cxn modelId="{864DAD48-3D7A-48B7-870D-1A5AB0173A51}" type="presParOf" srcId="{D2559373-F88A-4680-8D40-01B46E7DAAD0}" destId="{6FB8D943-E7F7-474C-96A0-BDAD8D76E15D}" srcOrd="20" destOrd="0" presId="urn:microsoft.com/office/officeart/2005/8/layout/radial6"/>
    <dgm:cxn modelId="{A7ED5657-0440-4648-9D44-1D9028BB24D1}" type="presParOf" srcId="{D2559373-F88A-4680-8D40-01B46E7DAAD0}" destId="{1D140848-CD4D-4EB4-8FBB-A683204415BE}" srcOrd="21" destOrd="0" presId="urn:microsoft.com/office/officeart/2005/8/layout/radial6"/>
    <dgm:cxn modelId="{BD485957-257F-4836-8C8D-0756EFF669AA}" type="presParOf" srcId="{D2559373-F88A-4680-8D40-01B46E7DAAD0}" destId="{A4948E88-AE79-49FD-874F-EAD8F3B364EF}" srcOrd="22" destOrd="0" presId="urn:microsoft.com/office/officeart/2005/8/layout/radial6"/>
    <dgm:cxn modelId="{10351F1B-31A2-4B57-B19A-0F0CBF1A73DB}" type="presParOf" srcId="{D2559373-F88A-4680-8D40-01B46E7DAAD0}" destId="{74680F55-D27E-4484-8D27-CD0B5B2A583F}" srcOrd="23" destOrd="0" presId="urn:microsoft.com/office/officeart/2005/8/layout/radial6"/>
    <dgm:cxn modelId="{C3F6507B-8507-45E6-AE98-D5C66DCC23B4}" type="presParOf" srcId="{D2559373-F88A-4680-8D40-01B46E7DAAD0}" destId="{4FD1506A-C52A-458A-848D-CDFF82BD3031}" srcOrd="24" destOrd="0" presId="urn:microsoft.com/office/officeart/2005/8/layout/radial6"/>
    <dgm:cxn modelId="{C44C6C36-F675-4375-8C03-59BCF5F9A9B4}" type="presParOf" srcId="{D2559373-F88A-4680-8D40-01B46E7DAAD0}" destId="{EFB0B3C7-B56D-42E4-97CC-5162B5B042AF}" srcOrd="25" destOrd="0" presId="urn:microsoft.com/office/officeart/2005/8/layout/radial6"/>
    <dgm:cxn modelId="{E1ECA0CF-259B-428C-838B-D6A299B5A5C0}" type="presParOf" srcId="{D2559373-F88A-4680-8D40-01B46E7DAAD0}" destId="{572F8DF6-6037-4DC4-85CB-A6C428356B1E}" srcOrd="26" destOrd="0" presId="urn:microsoft.com/office/officeart/2005/8/layout/radial6"/>
    <dgm:cxn modelId="{C122AF70-B93A-4410-8A58-E6986980F768}" type="presParOf" srcId="{D2559373-F88A-4680-8D40-01B46E7DAAD0}" destId="{9C270F0B-58AF-42C0-A8DF-E00AE5FDE690}" srcOrd="27"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70F0B-58AF-42C0-A8DF-E00AE5FDE690}">
      <dsp:nvSpPr>
        <dsp:cNvPr id="0" name=""/>
        <dsp:cNvSpPr/>
      </dsp:nvSpPr>
      <dsp:spPr>
        <a:xfrm>
          <a:off x="999559" y="458623"/>
          <a:ext cx="4648794" cy="4648794"/>
        </a:xfrm>
        <a:prstGeom prst="blockArc">
          <a:avLst>
            <a:gd name="adj1" fmla="val 13800000"/>
            <a:gd name="adj2" fmla="val 16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1506A-C52A-458A-848D-CDFF82BD3031}">
      <dsp:nvSpPr>
        <dsp:cNvPr id="0" name=""/>
        <dsp:cNvSpPr/>
      </dsp:nvSpPr>
      <dsp:spPr>
        <a:xfrm>
          <a:off x="999559" y="458623"/>
          <a:ext cx="4648794" cy="4648794"/>
        </a:xfrm>
        <a:prstGeom prst="blockArc">
          <a:avLst>
            <a:gd name="adj1" fmla="val 11400000"/>
            <a:gd name="adj2" fmla="val 13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140848-CD4D-4EB4-8FBB-A683204415BE}">
      <dsp:nvSpPr>
        <dsp:cNvPr id="0" name=""/>
        <dsp:cNvSpPr/>
      </dsp:nvSpPr>
      <dsp:spPr>
        <a:xfrm>
          <a:off x="999559" y="458623"/>
          <a:ext cx="4648794" cy="4648794"/>
        </a:xfrm>
        <a:prstGeom prst="blockArc">
          <a:avLst>
            <a:gd name="adj1" fmla="val 9000000"/>
            <a:gd name="adj2" fmla="val 114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846CA0-76F6-4DB1-9CFA-F10A40F94F2A}">
      <dsp:nvSpPr>
        <dsp:cNvPr id="0" name=""/>
        <dsp:cNvSpPr/>
      </dsp:nvSpPr>
      <dsp:spPr>
        <a:xfrm>
          <a:off x="999559" y="458623"/>
          <a:ext cx="4648794" cy="4648794"/>
        </a:xfrm>
        <a:prstGeom prst="blockArc">
          <a:avLst>
            <a:gd name="adj1" fmla="val 6600000"/>
            <a:gd name="adj2" fmla="val 9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E6080-76B6-4D70-9289-9CA6EDE5B859}">
      <dsp:nvSpPr>
        <dsp:cNvPr id="0" name=""/>
        <dsp:cNvSpPr/>
      </dsp:nvSpPr>
      <dsp:spPr>
        <a:xfrm>
          <a:off x="999559" y="458623"/>
          <a:ext cx="4648794" cy="4648794"/>
        </a:xfrm>
        <a:prstGeom prst="blockArc">
          <a:avLst>
            <a:gd name="adj1" fmla="val 4200000"/>
            <a:gd name="adj2" fmla="val 6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DEB1D-2635-48AE-A62D-0D2BEEB1ED56}">
      <dsp:nvSpPr>
        <dsp:cNvPr id="0" name=""/>
        <dsp:cNvSpPr/>
      </dsp:nvSpPr>
      <dsp:spPr>
        <a:xfrm>
          <a:off x="999559" y="458623"/>
          <a:ext cx="4648794" cy="4648794"/>
        </a:xfrm>
        <a:prstGeom prst="blockArc">
          <a:avLst>
            <a:gd name="adj1" fmla="val 1800000"/>
            <a:gd name="adj2" fmla="val 4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4C02CA-8B55-429A-B5E0-A114F9FC6825}">
      <dsp:nvSpPr>
        <dsp:cNvPr id="0" name=""/>
        <dsp:cNvSpPr/>
      </dsp:nvSpPr>
      <dsp:spPr>
        <a:xfrm>
          <a:off x="999559" y="458623"/>
          <a:ext cx="4648794" cy="4648794"/>
        </a:xfrm>
        <a:prstGeom prst="blockArc">
          <a:avLst>
            <a:gd name="adj1" fmla="val 21000000"/>
            <a:gd name="adj2" fmla="val 1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2C139C-30AA-48CF-A089-11C81C9D1C92}">
      <dsp:nvSpPr>
        <dsp:cNvPr id="0" name=""/>
        <dsp:cNvSpPr/>
      </dsp:nvSpPr>
      <dsp:spPr>
        <a:xfrm>
          <a:off x="999559" y="458623"/>
          <a:ext cx="4648794" cy="4648794"/>
        </a:xfrm>
        <a:prstGeom prst="blockArc">
          <a:avLst>
            <a:gd name="adj1" fmla="val 18600000"/>
            <a:gd name="adj2" fmla="val 21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F0F3BC-7099-488F-AECC-BC7385518361}">
      <dsp:nvSpPr>
        <dsp:cNvPr id="0" name=""/>
        <dsp:cNvSpPr/>
      </dsp:nvSpPr>
      <dsp:spPr>
        <a:xfrm>
          <a:off x="999559" y="458623"/>
          <a:ext cx="4648794" cy="4648794"/>
        </a:xfrm>
        <a:prstGeom prst="blockArc">
          <a:avLst>
            <a:gd name="adj1" fmla="val 16200000"/>
            <a:gd name="adj2" fmla="val 18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E4A70-DF0B-4730-8A94-634A554B92C7}">
      <dsp:nvSpPr>
        <dsp:cNvPr id="0" name=""/>
        <dsp:cNvSpPr/>
      </dsp:nvSpPr>
      <dsp:spPr>
        <a:xfrm>
          <a:off x="2619880" y="2078944"/>
          <a:ext cx="1408153" cy="140815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1">
            <a:lnSpc>
              <a:spcPct val="90000"/>
            </a:lnSpc>
            <a:spcBef>
              <a:spcPct val="0"/>
            </a:spcBef>
            <a:spcAft>
              <a:spcPct val="35000"/>
            </a:spcAft>
          </a:pPr>
          <a:r>
            <a:rPr lang="en-US" sz="2000" b="1" kern="1200" dirty="0" smtClean="0"/>
            <a:t>Al-Amal Web system services</a:t>
          </a:r>
          <a:endParaRPr lang="ar-SA" sz="2000" b="1" kern="1200" dirty="0"/>
        </a:p>
      </dsp:txBody>
      <dsp:txXfrm>
        <a:off x="2826099" y="2285163"/>
        <a:ext cx="995715" cy="995715"/>
      </dsp:txXfrm>
    </dsp:sp>
    <dsp:sp modelId="{FA22B8F3-96F8-43A1-82A6-F5DE0A9CF910}">
      <dsp:nvSpPr>
        <dsp:cNvPr id="0" name=""/>
        <dsp:cNvSpPr/>
      </dsp:nvSpPr>
      <dsp:spPr>
        <a:xfrm>
          <a:off x="2831103" y="1255"/>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Send Remittance</a:t>
          </a:r>
          <a:endParaRPr lang="ar-SA" sz="1600" b="1" kern="1200" dirty="0"/>
        </a:p>
      </dsp:txBody>
      <dsp:txXfrm>
        <a:off x="2975456" y="145608"/>
        <a:ext cx="697001" cy="697001"/>
      </dsp:txXfrm>
    </dsp:sp>
    <dsp:sp modelId="{8C88E4C8-012C-4870-8EDD-EA657B16891F}">
      <dsp:nvSpPr>
        <dsp:cNvPr id="0" name=""/>
        <dsp:cNvSpPr/>
      </dsp:nvSpPr>
      <dsp:spPr>
        <a:xfrm>
          <a:off x="4302387"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Dash Board</a:t>
          </a:r>
          <a:endParaRPr lang="ar-SA" sz="1600" b="1" kern="1200" dirty="0"/>
        </a:p>
      </dsp:txBody>
      <dsp:txXfrm>
        <a:off x="4446740" y="681111"/>
        <a:ext cx="697001" cy="697001"/>
      </dsp:txXfrm>
    </dsp:sp>
    <dsp:sp modelId="{5E09582E-80C1-4712-9F28-D31803F8EDA1}">
      <dsp:nvSpPr>
        <dsp:cNvPr id="0" name=""/>
        <dsp:cNvSpPr/>
      </dsp:nvSpPr>
      <dsp:spPr>
        <a:xfrm>
          <a:off x="5085241"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Pos Reports</a:t>
          </a:r>
          <a:endParaRPr lang="ar-SA" sz="1600" b="1" kern="1200" dirty="0"/>
        </a:p>
      </dsp:txBody>
      <dsp:txXfrm>
        <a:off x="5229594" y="2037054"/>
        <a:ext cx="697001" cy="697001"/>
      </dsp:txXfrm>
    </dsp:sp>
    <dsp:sp modelId="{0E12BE37-8349-42D1-8F3E-2B9DECEB5F8D}">
      <dsp:nvSpPr>
        <dsp:cNvPr id="0" name=""/>
        <dsp:cNvSpPr/>
      </dsp:nvSpPr>
      <dsp:spPr>
        <a:xfrm>
          <a:off x="4813358"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Payment Doc.</a:t>
          </a:r>
          <a:endParaRPr lang="ar-SA" sz="1600" b="1" kern="1200" dirty="0"/>
        </a:p>
      </dsp:txBody>
      <dsp:txXfrm>
        <a:off x="4957711" y="3578976"/>
        <a:ext cx="697001" cy="697001"/>
      </dsp:txXfrm>
    </dsp:sp>
    <dsp:sp modelId="{3D77ACA7-F35F-4A77-91D8-F173B2679607}">
      <dsp:nvSpPr>
        <dsp:cNvPr id="0" name=""/>
        <dsp:cNvSpPr/>
      </dsp:nvSpPr>
      <dsp:spPr>
        <a:xfrm>
          <a:off x="3613957"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LCLG</a:t>
          </a:r>
          <a:endParaRPr lang="ar-SA" sz="1600" b="1" kern="1200" dirty="0"/>
        </a:p>
      </dsp:txBody>
      <dsp:txXfrm>
        <a:off x="3758310" y="4585393"/>
        <a:ext cx="697001" cy="697001"/>
      </dsp:txXfrm>
    </dsp:sp>
    <dsp:sp modelId="{BAC71B90-C83C-4887-B5B6-6714564124EF}">
      <dsp:nvSpPr>
        <dsp:cNvPr id="0" name=""/>
        <dsp:cNvSpPr/>
      </dsp:nvSpPr>
      <dsp:spPr>
        <a:xfrm>
          <a:off x="2048249"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Projects Details</a:t>
          </a:r>
          <a:endParaRPr lang="ar-SA" sz="1600" b="1" kern="1200" dirty="0"/>
        </a:p>
      </dsp:txBody>
      <dsp:txXfrm>
        <a:off x="2192602" y="4585393"/>
        <a:ext cx="697001" cy="697001"/>
      </dsp:txXfrm>
    </dsp:sp>
    <dsp:sp modelId="{41EAADFA-269C-41FE-8119-732EB2B95EDB}">
      <dsp:nvSpPr>
        <dsp:cNvPr id="0" name=""/>
        <dsp:cNvSpPr/>
      </dsp:nvSpPr>
      <dsp:spPr>
        <a:xfrm>
          <a:off x="848847"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Transfers Data</a:t>
          </a:r>
          <a:endParaRPr lang="ar-SA" sz="1600" b="1" kern="1200" dirty="0"/>
        </a:p>
      </dsp:txBody>
      <dsp:txXfrm>
        <a:off x="993200" y="3578976"/>
        <a:ext cx="697001" cy="697001"/>
      </dsp:txXfrm>
    </dsp:sp>
    <dsp:sp modelId="{A4948E88-AE79-49FD-874F-EAD8F3B364EF}">
      <dsp:nvSpPr>
        <dsp:cNvPr id="0" name=""/>
        <dsp:cNvSpPr/>
      </dsp:nvSpPr>
      <dsp:spPr>
        <a:xfrm>
          <a:off x="528359" y="1800202"/>
          <a:ext cx="1082917" cy="117070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Balance Statement</a:t>
          </a:r>
          <a:endParaRPr lang="ar-SA" sz="1600" b="1" kern="1200" dirty="0"/>
        </a:p>
      </dsp:txBody>
      <dsp:txXfrm>
        <a:off x="686949" y="1971648"/>
        <a:ext cx="765737" cy="827812"/>
      </dsp:txXfrm>
    </dsp:sp>
    <dsp:sp modelId="{EFB0B3C7-B56D-42E4-97CC-5162B5B042AF}">
      <dsp:nvSpPr>
        <dsp:cNvPr id="0" name=""/>
        <dsp:cNvSpPr/>
      </dsp:nvSpPr>
      <dsp:spPr>
        <a:xfrm>
          <a:off x="1320449" y="504057"/>
          <a:ext cx="1064445" cy="105110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en-US" sz="1600" b="1" kern="1200" dirty="0" smtClean="0"/>
            <a:t>Approve Send Remittance</a:t>
          </a:r>
          <a:endParaRPr lang="ar-SA" sz="1600" b="1" kern="1200" dirty="0"/>
        </a:p>
      </dsp:txBody>
      <dsp:txXfrm>
        <a:off x="1476333" y="657988"/>
        <a:ext cx="752677" cy="74324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29A7A4E4-E3FE-4722-8DC4-A48D4B53661A}" type="datetimeFigureOut">
              <a:rPr lang="ar-YE" smtClean="0"/>
              <a:t>25/06/1445</a:t>
            </a:fld>
            <a:endParaRPr lang="ar-YE"/>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229F776-3DCC-4538-B823-831628BFB035}" type="slidenum">
              <a:rPr lang="ar-YE" smtClean="0"/>
              <a:t>‹#›</a:t>
            </a:fld>
            <a:endParaRPr lang="ar-YE"/>
          </a:p>
        </p:txBody>
      </p:sp>
    </p:spTree>
    <p:extLst>
      <p:ext uri="{BB962C8B-B14F-4D97-AF65-F5344CB8AC3E}">
        <p14:creationId xmlns:p14="http://schemas.microsoft.com/office/powerpoint/2010/main" val="35101792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6"/>
            <a:ext cx="7772400" cy="1470025"/>
          </a:xfrm>
        </p:spPr>
        <p:txBody>
          <a:bodyPr/>
          <a:lstStyle/>
          <a:p>
            <a:r>
              <a:rPr lang="ar-SA"/>
              <a:t>انقر لتحرير نمط العنوان الرئيسي</a:t>
            </a:r>
            <a:endParaRPr lang="ar-YE"/>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406520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7383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9"/>
            <a:ext cx="2057400" cy="5851525"/>
          </a:xfrm>
        </p:spPr>
        <p:txBody>
          <a:bodyPr vert="eaVert"/>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a:xfrm>
            <a:off x="457200" y="274639"/>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64441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0584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4103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4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p:cNvSpPr>
            <a:spLocks noGrp="1"/>
          </p:cNvSpPr>
          <p:nvPr>
            <p:ph type="dt" sz="half" idx="10"/>
          </p:nvPr>
        </p:nvSpPr>
        <p:spPr/>
        <p:txBody>
          <a:bodyPr/>
          <a:lstStyle/>
          <a:p>
            <a:fld id="{FDDF5F11-184F-4914-AA4C-26EFD13762C1}" type="datetimeFigureOut">
              <a:rPr lang="ar-YE" smtClean="0"/>
              <a:t>25/06/1445</a:t>
            </a:fld>
            <a:endParaRPr lang="ar-YE"/>
          </a:p>
        </p:txBody>
      </p:sp>
      <p:sp>
        <p:nvSpPr>
          <p:cNvPr id="8" name="عنصر نائب للتذييل 7"/>
          <p:cNvSpPr>
            <a:spLocks noGrp="1"/>
          </p:cNvSpPr>
          <p:nvPr>
            <p:ph type="ftr" sz="quarter" idx="11"/>
          </p:nvPr>
        </p:nvSpPr>
        <p:spPr/>
        <p:txBody>
          <a:bodyPr/>
          <a:lstStyle/>
          <a:p>
            <a:endParaRPr lang="ar-YE"/>
          </a:p>
        </p:txBody>
      </p:sp>
      <p:sp>
        <p:nvSpPr>
          <p:cNvPr id="9" name="عنصر نائب لرقم الشريحة 8"/>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41540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تاريخ 2"/>
          <p:cNvSpPr>
            <a:spLocks noGrp="1"/>
          </p:cNvSpPr>
          <p:nvPr>
            <p:ph type="dt" sz="half" idx="10"/>
          </p:nvPr>
        </p:nvSpPr>
        <p:spPr/>
        <p:txBody>
          <a:bodyPr/>
          <a:lstStyle/>
          <a:p>
            <a:fld id="{FDDF5F11-184F-4914-AA4C-26EFD13762C1}" type="datetimeFigureOut">
              <a:rPr lang="ar-YE" smtClean="0"/>
              <a:t>25/06/1445</a:t>
            </a:fld>
            <a:endParaRPr lang="ar-YE"/>
          </a:p>
        </p:txBody>
      </p:sp>
      <p:sp>
        <p:nvSpPr>
          <p:cNvPr id="4" name="عنصر نائب للتذييل 3"/>
          <p:cNvSpPr>
            <a:spLocks noGrp="1"/>
          </p:cNvSpPr>
          <p:nvPr>
            <p:ph type="ftr" sz="quarter" idx="11"/>
          </p:nvPr>
        </p:nvSpPr>
        <p:spPr/>
        <p:txBody>
          <a:bodyPr/>
          <a:lstStyle/>
          <a:p>
            <a:endParaRPr lang="ar-YE"/>
          </a:p>
        </p:txBody>
      </p:sp>
      <p:sp>
        <p:nvSpPr>
          <p:cNvPr id="5" name="عنصر نائب لرقم الشريحة 4"/>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716863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DDF5F11-184F-4914-AA4C-26EFD13762C1}" type="datetimeFigureOut">
              <a:rPr lang="ar-YE" smtClean="0"/>
              <a:t>25/06/1445</a:t>
            </a:fld>
            <a:endParaRPr lang="ar-YE"/>
          </a:p>
        </p:txBody>
      </p:sp>
      <p:sp>
        <p:nvSpPr>
          <p:cNvPr id="3" name="عنصر نائب للتذييل 2"/>
          <p:cNvSpPr>
            <a:spLocks noGrp="1"/>
          </p:cNvSpPr>
          <p:nvPr>
            <p:ph type="ftr" sz="quarter" idx="11"/>
          </p:nvPr>
        </p:nvSpPr>
        <p:spPr/>
        <p:txBody>
          <a:bodyPr/>
          <a:lstStyle/>
          <a:p>
            <a:endParaRPr lang="ar-YE"/>
          </a:p>
        </p:txBody>
      </p:sp>
      <p:sp>
        <p:nvSpPr>
          <p:cNvPr id="4" name="عنصر نائب لرقم الشريحة 3"/>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38123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1" y="273050"/>
            <a:ext cx="3008313" cy="1162050"/>
          </a:xfrm>
        </p:spPr>
        <p:txBody>
          <a:bodyPr anchor="b"/>
          <a:lstStyle>
            <a:lvl1pPr algn="r">
              <a:defRPr sz="2000" b="1"/>
            </a:lvl1pPr>
          </a:lstStyle>
          <a:p>
            <a:r>
              <a:rPr lang="ar-SA"/>
              <a:t>انقر لتحرير نمط العنوان الرئيسي</a:t>
            </a:r>
            <a:endParaRPr lang="ar-YE"/>
          </a:p>
        </p:txBody>
      </p:sp>
      <p:sp>
        <p:nvSpPr>
          <p:cNvPr id="3" name="عنصر نائب للمحتوى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71899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1"/>
            <a:ext cx="5486400" cy="566738"/>
          </a:xfrm>
        </p:spPr>
        <p:txBody>
          <a:bodyPr anchor="b"/>
          <a:lstStyle>
            <a:lvl1pPr algn="r">
              <a:defRPr sz="2000" b="1"/>
            </a:lvl1pPr>
          </a:lstStyle>
          <a:p>
            <a:r>
              <a:rPr lang="ar-SA"/>
              <a:t>انقر لتحرير نمط العنوان الرئيسي</a:t>
            </a:r>
            <a:endParaRPr lang="ar-YE"/>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3662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4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0" y="1600201"/>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2"/>
          </p:nvPr>
        </p:nvSpPr>
        <p:spPr>
          <a:xfrm>
            <a:off x="6553200" y="6356351"/>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3"/>
          </p:nvPr>
        </p:nvSpPr>
        <p:spPr>
          <a:xfrm>
            <a:off x="3124200" y="6356351"/>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p:cNvSpPr>
            <a:spLocks noGrp="1"/>
          </p:cNvSpPr>
          <p:nvPr>
            <p:ph type="sldNum" sz="quarter" idx="4"/>
          </p:nvPr>
        </p:nvSpPr>
        <p:spPr>
          <a:xfrm>
            <a:off x="457200" y="6356351"/>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0A91BC-AF4D-4B4D-AC2C-FE0AF9DB55FB}" type="slidenum">
              <a:rPr lang="ar-YE" smtClean="0"/>
              <a:t>‹#›</a:t>
            </a:fld>
            <a:endParaRPr lang="ar-YE"/>
          </a:p>
        </p:txBody>
      </p:sp>
    </p:spTree>
    <p:extLst>
      <p:ext uri="{BB962C8B-B14F-4D97-AF65-F5344CB8AC3E}">
        <p14:creationId xmlns:p14="http://schemas.microsoft.com/office/powerpoint/2010/main" val="3123775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4" y="1387189"/>
            <a:ext cx="4823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3600" dirty="0"/>
              <a:t>Al-Amal </a:t>
            </a:r>
            <a:r>
              <a:rPr lang="en-US" sz="3600" dirty="0" smtClean="0"/>
              <a:t>Web System</a:t>
            </a:r>
            <a:r>
              <a:rPr lang="ar-SA" sz="3600" dirty="0" smtClean="0"/>
              <a:t> </a:t>
            </a:r>
            <a:endParaRPr kumimoji="0" lang="ar-SA"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755576" y="2486154"/>
            <a:ext cx="7344816" cy="3391118"/>
          </a:xfrm>
          <a:prstGeom prst="rect">
            <a:avLst/>
          </a:prstGeom>
        </p:spPr>
        <p:style>
          <a:lnRef idx="0">
            <a:schemeClr val="accent2"/>
          </a:lnRef>
          <a:fillRef idx="3">
            <a:schemeClr val="accent2"/>
          </a:fillRef>
          <a:effectRef idx="3">
            <a:schemeClr val="accent2"/>
          </a:effectRef>
          <a:fontRef idx="minor">
            <a:schemeClr val="lt1"/>
          </a:fontRef>
        </p:style>
        <p:txBody>
          <a:bodyPr numCol="1" rtlCol="1" anchor="ctr"/>
          <a:lstStyle/>
          <a:p>
            <a:pPr algn="l"/>
            <a:r>
              <a:rPr lang="en-US" dirty="0"/>
              <a:t>The Al-Amal Web system is considered one of the services that have been developed for the bank’s clients from legal entities, for the purpose of the entities knowing their data easily and quickly in a timely manner, such as (controlling the disbursement process, reviewing their accounts, extracting the necessary reports, as well as reviewing disbursement documents. In addition, it has been Developing the possibility of sending remittance statements by the entity after some entities request it, and in the following slides the functions of each screen will be known  The system is accessed by entering the website link into one of the internet browsers to open the website and enter the login data</a:t>
            </a:r>
            <a:endParaRPr lang="en-US" dirty="0"/>
          </a:p>
        </p:txBody>
      </p:sp>
    </p:spTree>
    <p:extLst>
      <p:ext uri="{BB962C8B-B14F-4D97-AF65-F5344CB8AC3E}">
        <p14:creationId xmlns:p14="http://schemas.microsoft.com/office/powerpoint/2010/main" val="198202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82214" y="404664"/>
            <a:ext cx="8550700" cy="6192688"/>
            <a:chOff x="197763" y="404664"/>
            <a:chExt cx="8550700" cy="6192688"/>
          </a:xfrm>
        </p:grpSpPr>
        <p:sp>
          <p:nvSpPr>
            <p:cNvPr id="3" name="Rectangle 2"/>
            <p:cNvSpPr/>
            <p:nvPr/>
          </p:nvSpPr>
          <p:spPr>
            <a:xfrm>
              <a:off x="2285995"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The Approve Send Remittance screen follows</a:t>
              </a:r>
            </a:p>
          </p:txBody>
        </p:sp>
        <p:sp>
          <p:nvSpPr>
            <p:cNvPr id="4" name="Rectangle 3"/>
            <p:cNvSpPr/>
            <p:nvPr/>
          </p:nvSpPr>
          <p:spPr>
            <a:xfrm>
              <a:off x="879598" y="1373672"/>
              <a:ext cx="6544133" cy="1169551"/>
            </a:xfrm>
            <a:prstGeom prst="rect">
              <a:avLst/>
            </a:prstGeom>
          </p:spPr>
          <p:txBody>
            <a:bodyPr wrap="square">
              <a:spAutoFit/>
            </a:bodyPr>
            <a:lstStyle/>
            <a:p>
              <a:pPr algn="l"/>
              <a:r>
                <a:rPr lang="en-US" sz="1400" b="1" dirty="0"/>
                <a:t>After pressing the (submit) button to approve the transfers entered in the previous interface, an interface opens to display the details of the transfers to be reviewed before approval. When the OK button is pressed, a text message with the code number is sent to confirm the approval process for the person authorized to approve to be entered in the interface:</a:t>
              </a:r>
              <a:endParaRPr lang="ar-SA" sz="1400" b="1" dirty="0">
                <a:effectLst/>
              </a:endParaRPr>
            </a:p>
          </p:txBody>
        </p:sp>
        <p:grpSp>
          <p:nvGrpSpPr>
            <p:cNvPr id="5" name="Group 4"/>
            <p:cNvGrpSpPr/>
            <p:nvPr/>
          </p:nvGrpSpPr>
          <p:grpSpPr>
            <a:xfrm>
              <a:off x="197763" y="2636912"/>
              <a:ext cx="7632848" cy="3494185"/>
              <a:chOff x="467544" y="1540125"/>
              <a:chExt cx="7992888" cy="4446956"/>
            </a:xfrm>
          </p:grpSpPr>
          <p:pic>
            <p:nvPicPr>
              <p:cNvPr id="2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467544" y="1540125"/>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4" name="Picture 23"/>
              <p:cNvPicPr/>
              <p:nvPr/>
            </p:nvPicPr>
            <p:blipFill rotWithShape="1">
              <a:blip r:embed="rId4" cstate="print">
                <a:extLst>
                  <a:ext uri="{28A0092B-C50C-407E-A947-70E740481C1C}">
                    <a14:useLocalDpi xmlns:a14="http://schemas.microsoft.com/office/drawing/2010/main" val="0"/>
                  </a:ext>
                </a:extLst>
              </a:blip>
              <a:srcRect l="17806" t="13152" r="1600" b="21409"/>
              <a:stretch/>
            </p:blipFill>
            <p:spPr bwMode="auto">
              <a:xfrm>
                <a:off x="1779978" y="1573231"/>
                <a:ext cx="6680454" cy="4413850"/>
              </a:xfrm>
              <a:prstGeom prst="rect">
                <a:avLst/>
              </a:prstGeom>
              <a:noFill/>
              <a:ln w="9525">
                <a:solidFill>
                  <a:schemeClr val="tx1"/>
                </a:solidFill>
                <a:miter lim="800000"/>
                <a:headEnd/>
                <a:tailEnd/>
              </a:ln>
            </p:spPr>
          </p:pic>
        </p:grpSp>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483" t="15809" r="11221" b="6250"/>
            <a:stretch/>
          </p:blipFill>
          <p:spPr bwMode="auto">
            <a:xfrm>
              <a:off x="2009847" y="2982468"/>
              <a:ext cx="5804325" cy="2893453"/>
            </a:xfrm>
            <a:prstGeom prst="rect">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26287" y="4746367"/>
              <a:ext cx="1187550" cy="67735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submit to approve the transfers</a:t>
              </a:r>
              <a:endParaRPr lang="en-US" sz="1200" b="1" dirty="0"/>
            </a:p>
          </p:txBody>
        </p:sp>
        <p:sp>
          <p:nvSpPr>
            <p:cNvPr id="8" name="Oval 7"/>
            <p:cNvSpPr/>
            <p:nvPr/>
          </p:nvSpPr>
          <p:spPr>
            <a:xfrm>
              <a:off x="1451079" y="4499100"/>
              <a:ext cx="213731" cy="24726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9" name="Straight Arrow Connector 8"/>
            <p:cNvCxnSpPr/>
            <p:nvPr/>
          </p:nvCxnSpPr>
          <p:spPr>
            <a:xfrm flipV="1">
              <a:off x="1673029" y="4024941"/>
              <a:ext cx="0" cy="72142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6174426" y="3632590"/>
              <a:ext cx="2574037" cy="16557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A small screen will appear asking him to enter the verification code that was sent to the approved phone number to complete and confirm the process of approving the transfers so that the account can be debited and the transfer number reaches the beneficiary</a:t>
              </a:r>
              <a:endParaRPr lang="en-US" sz="1200" b="1" dirty="0"/>
            </a:p>
          </p:txBody>
        </p:sp>
        <p:sp>
          <p:nvSpPr>
            <p:cNvPr id="11" name="Oval 10"/>
            <p:cNvSpPr/>
            <p:nvPr/>
          </p:nvSpPr>
          <p:spPr>
            <a:xfrm>
              <a:off x="2284255" y="5157194"/>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1451078" y="5413857"/>
              <a:ext cx="1294416" cy="103947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When you click show </a:t>
              </a:r>
              <a:r>
                <a:rPr lang="en-US" sz="1200" dirty="0" err="1"/>
                <a:t>dtl</a:t>
              </a:r>
              <a:r>
                <a:rPr lang="en-US" sz="1200" dirty="0"/>
                <a:t>, the details of the entered transfers will be displayed</a:t>
              </a:r>
              <a:endParaRPr lang="en-US" sz="1200" b="1" dirty="0"/>
            </a:p>
          </p:txBody>
        </p:sp>
        <p:cxnSp>
          <p:nvCxnSpPr>
            <p:cNvPr id="13" name="Straight Arrow Connector 12"/>
            <p:cNvCxnSpPr/>
            <p:nvPr/>
          </p:nvCxnSpPr>
          <p:spPr>
            <a:xfrm flipV="1">
              <a:off x="2502019" y="4746367"/>
              <a:ext cx="0" cy="6674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H="1">
              <a:off x="3078083" y="4580393"/>
              <a:ext cx="3096344"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2839244" y="5413857"/>
              <a:ext cx="1312420" cy="118349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When you click OK, a confirmation code will be sent to the approved number</a:t>
              </a:r>
              <a:endParaRPr lang="en-US" sz="1200" b="1" dirty="0"/>
            </a:p>
          </p:txBody>
        </p:sp>
        <p:sp>
          <p:nvSpPr>
            <p:cNvPr id="16" name="Rectangle 15"/>
            <p:cNvSpPr/>
            <p:nvPr/>
          </p:nvSpPr>
          <p:spPr>
            <a:xfrm>
              <a:off x="4329040" y="5288311"/>
              <a:ext cx="1187550" cy="130904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100" dirty="0"/>
                <a:t>When you click on excel, the remittance statement will be exported and downloaded to the device</a:t>
              </a:r>
              <a:endParaRPr lang="en-US" sz="1100" b="1" dirty="0"/>
            </a:p>
          </p:txBody>
        </p:sp>
        <p:cxnSp>
          <p:nvCxnSpPr>
            <p:cNvPr id="17" name="Straight Arrow Connector 16"/>
            <p:cNvCxnSpPr/>
            <p:nvPr/>
          </p:nvCxnSpPr>
          <p:spPr>
            <a:xfrm flipV="1">
              <a:off x="3078083" y="4775135"/>
              <a:ext cx="5026" cy="6387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Elbow Connector 17"/>
            <p:cNvCxnSpPr/>
            <p:nvPr/>
          </p:nvCxnSpPr>
          <p:spPr>
            <a:xfrm rot="10800000">
              <a:off x="3654150" y="4775135"/>
              <a:ext cx="674891" cy="638722"/>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3089937" y="5155047"/>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smtClean="0"/>
                <a:t>5</a:t>
              </a:r>
              <a:endParaRPr lang="ar-SA" dirty="0"/>
            </a:p>
          </p:txBody>
        </p:sp>
        <p:sp>
          <p:nvSpPr>
            <p:cNvPr id="20" name="Oval 19"/>
            <p:cNvSpPr/>
            <p:nvPr/>
          </p:nvSpPr>
          <p:spPr>
            <a:xfrm>
              <a:off x="8299533" y="3360837"/>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smtClean="0"/>
                <a:t>6</a:t>
              </a:r>
              <a:endParaRPr lang="ar-SA" dirty="0"/>
            </a:p>
          </p:txBody>
        </p:sp>
        <p:sp>
          <p:nvSpPr>
            <p:cNvPr id="21" name="Rectangle 20"/>
            <p:cNvSpPr/>
            <p:nvPr/>
          </p:nvSpPr>
          <p:spPr>
            <a:xfrm>
              <a:off x="6318444" y="5477309"/>
              <a:ext cx="1187550" cy="87493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View details of the entered list</a:t>
              </a:r>
              <a:endParaRPr lang="en-US" sz="1200" b="1" dirty="0"/>
            </a:p>
          </p:txBody>
        </p:sp>
        <p:cxnSp>
          <p:nvCxnSpPr>
            <p:cNvPr id="22" name="Elbow Connector 21"/>
            <p:cNvCxnSpPr/>
            <p:nvPr/>
          </p:nvCxnSpPr>
          <p:spPr>
            <a:xfrm rot="16200000" flipV="1">
              <a:off x="5680400" y="5157874"/>
              <a:ext cx="638723" cy="637364"/>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41817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38591" y="404664"/>
            <a:ext cx="7929853" cy="5762380"/>
            <a:chOff x="638591" y="404664"/>
            <a:chExt cx="7929853" cy="576238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Transfer Modification Page</a:t>
              </a:r>
              <a:endParaRPr lang="en-US" sz="2000" b="1" dirty="0"/>
            </a:p>
          </p:txBody>
        </p:sp>
        <p:sp>
          <p:nvSpPr>
            <p:cNvPr id="15" name="Rectangle 14"/>
            <p:cNvSpPr/>
            <p:nvPr/>
          </p:nvSpPr>
          <p:spPr>
            <a:xfrm>
              <a:off x="1007604" y="1357399"/>
              <a:ext cx="7560840" cy="646331"/>
            </a:xfrm>
            <a:prstGeom prst="rect">
              <a:avLst/>
            </a:prstGeom>
          </p:spPr>
          <p:txBody>
            <a:bodyPr wrap="square">
              <a:spAutoFit/>
            </a:bodyPr>
            <a:lstStyle/>
            <a:p>
              <a:pPr lvl="0" algn="l"/>
              <a:r>
                <a:rPr lang="en-US" dirty="0"/>
                <a:t>Through this </a:t>
              </a:r>
              <a:r>
                <a:rPr lang="en-US" dirty="0" smtClean="0"/>
                <a:t>page, </a:t>
              </a:r>
              <a:r>
                <a:rPr lang="en-US" dirty="0"/>
                <a:t>any data entered can be modified: Edit name - Edit card number - Edit phone number - Stop a transfer - Remove a transfer stop</a:t>
              </a:r>
            </a:p>
          </p:txBody>
        </p:sp>
        <p:grpSp>
          <p:nvGrpSpPr>
            <p:cNvPr id="2" name="Group 1"/>
            <p:cNvGrpSpPr/>
            <p:nvPr/>
          </p:nvGrpSpPr>
          <p:grpSpPr>
            <a:xfrm>
              <a:off x="638591" y="2163332"/>
              <a:ext cx="7639645" cy="4003712"/>
              <a:chOff x="676771" y="1988839"/>
              <a:chExt cx="7639645" cy="4178206"/>
            </a:xfrm>
          </p:grpSpPr>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261105"/>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36033" y="2767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4"/>
              <p:cNvPicPr/>
              <p:nvPr/>
            </p:nvPicPr>
            <p:blipFill rotWithShape="1">
              <a:blip r:embed="rId4">
                <a:extLst>
                  <a:ext uri="{28A0092B-C50C-407E-A947-70E740481C1C}">
                    <a14:useLocalDpi xmlns:a14="http://schemas.microsoft.com/office/drawing/2010/main" val="0"/>
                  </a:ext>
                </a:extLst>
              </a:blip>
              <a:srcRect l="12680" t="15569" r="4104" b="14960"/>
              <a:stretch/>
            </p:blipFill>
            <p:spPr bwMode="auto">
              <a:xfrm>
                <a:off x="2339753" y="1988839"/>
                <a:ext cx="5976663" cy="4178205"/>
              </a:xfrm>
              <a:prstGeom prst="rect">
                <a:avLst/>
              </a:prstGeom>
              <a:ln w="9525">
                <a:solidFill>
                  <a:schemeClr val="tx1"/>
                </a:solidFill>
              </a:ln>
              <a:extLst>
                <a:ext uri="{53640926-AAD7-44D8-BBD7-CCE9431645EC}">
                  <a14:shadowObscured xmlns:a14="http://schemas.microsoft.com/office/drawing/2010/main"/>
                </a:ext>
              </a:extLst>
            </p:spPr>
          </p:pic>
          <p:sp>
            <p:nvSpPr>
              <p:cNvPr id="16" name="Rectangle 15"/>
              <p:cNvSpPr/>
              <p:nvPr/>
            </p:nvSpPr>
            <p:spPr>
              <a:xfrm>
                <a:off x="5136915" y="2451365"/>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smtClean="0"/>
                  <a:t>Select the field whose data you want to modify</a:t>
                </a:r>
                <a:endParaRPr lang="en-US" sz="1200" b="1" dirty="0"/>
              </a:p>
            </p:txBody>
          </p:sp>
          <p:sp>
            <p:nvSpPr>
              <p:cNvPr id="17" name="Oval 16"/>
              <p:cNvSpPr/>
              <p:nvPr/>
            </p:nvSpPr>
            <p:spPr>
              <a:xfrm>
                <a:off x="7740352" y="21633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8" name="Straight Arrow Connector 17"/>
              <p:cNvCxnSpPr/>
              <p:nvPr/>
            </p:nvCxnSpPr>
            <p:spPr>
              <a:xfrm flipH="1">
                <a:off x="3779913" y="2519127"/>
                <a:ext cx="1357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2593136" y="4469083"/>
                <a:ext cx="1209957" cy="8695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Press a </a:t>
                </a:r>
                <a:r>
                  <a:rPr lang="en-US" sz="1200" b="1" dirty="0" smtClean="0"/>
                  <a:t>button save </a:t>
                </a:r>
                <a:r>
                  <a:rPr lang="en-US" sz="1200" b="1" dirty="0"/>
                  <a:t>to save the modified data</a:t>
                </a:r>
                <a:endParaRPr lang="en-US" sz="1200" b="1" dirty="0"/>
              </a:p>
            </p:txBody>
          </p:sp>
          <p:sp>
            <p:nvSpPr>
              <p:cNvPr id="22" name="Oval 21"/>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flipV="1">
                <a:off x="2757396" y="2347034"/>
                <a:ext cx="0" cy="20998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500580" y="2184733"/>
                <a:ext cx="1209957" cy="81650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Click on the post button to transfer the transfer data</a:t>
                </a:r>
                <a:endParaRPr lang="en-US" sz="1200" b="1" dirty="0"/>
              </a:p>
            </p:txBody>
          </p:sp>
          <p:sp>
            <p:nvSpPr>
              <p:cNvPr id="25" name="Oval 24"/>
              <p:cNvSpPr/>
              <p:nvPr/>
            </p:nvSpPr>
            <p:spPr>
              <a:xfrm>
                <a:off x="4919151" y="25006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6" name="Straight Arrow Connector 25"/>
              <p:cNvCxnSpPr/>
              <p:nvPr/>
            </p:nvCxnSpPr>
            <p:spPr>
              <a:xfrm flipH="1">
                <a:off x="3976585" y="2276216"/>
                <a:ext cx="252399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237990" y="3471452"/>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smtClean="0"/>
                  <a:t>The modification data is entered in the table in the field to be modified</a:t>
                </a:r>
                <a:endParaRPr lang="en-US" sz="1200" b="1" dirty="0"/>
              </a:p>
            </p:txBody>
          </p:sp>
          <p:sp>
            <p:nvSpPr>
              <p:cNvPr id="28" name="Oval 27"/>
              <p:cNvSpPr/>
              <p:nvPr/>
            </p:nvSpPr>
            <p:spPr>
              <a:xfrm>
                <a:off x="5993173" y="34796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9" name="Straight Arrow Connector 28"/>
              <p:cNvCxnSpPr/>
              <p:nvPr/>
            </p:nvCxnSpPr>
            <p:spPr>
              <a:xfrm flipH="1">
                <a:off x="5340496" y="3767670"/>
                <a:ext cx="89749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spTree>
    <p:extLst>
      <p:ext uri="{BB962C8B-B14F-4D97-AF65-F5344CB8AC3E}">
        <p14:creationId xmlns:p14="http://schemas.microsoft.com/office/powerpoint/2010/main" val="55378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76771" y="404664"/>
            <a:ext cx="7578583" cy="5762381"/>
            <a:chOff x="676771" y="404664"/>
            <a:chExt cx="7578583" cy="5762381"/>
          </a:xfrm>
        </p:grpSpPr>
        <p:sp>
          <p:nvSpPr>
            <p:cNvPr id="3" name="Rectangle 2"/>
            <p:cNvSpPr/>
            <p:nvPr/>
          </p:nvSpPr>
          <p:spPr>
            <a:xfrm>
              <a:off x="2771800" y="404664"/>
              <a:ext cx="4032448" cy="720080"/>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Beneficiary </a:t>
              </a:r>
              <a:r>
                <a:rPr lang="en-US" sz="2000" b="1" dirty="0"/>
                <a:t>Data</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452941"/>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10144" y="2984889"/>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5"/>
            <p:cNvPicPr/>
            <p:nvPr/>
          </p:nvPicPr>
          <p:blipFill rotWithShape="1">
            <a:blip r:embed="rId4">
              <a:extLst>
                <a:ext uri="{28A0092B-C50C-407E-A947-70E740481C1C}">
                  <a14:useLocalDpi xmlns:a14="http://schemas.microsoft.com/office/drawing/2010/main" val="0"/>
                </a:ext>
              </a:extLst>
            </a:blip>
            <a:srcRect l="12225" t="15569" r="2456" b="36040"/>
            <a:stretch/>
          </p:blipFill>
          <p:spPr bwMode="auto">
            <a:xfrm>
              <a:off x="2279561" y="1988839"/>
              <a:ext cx="5944052" cy="4178206"/>
            </a:xfrm>
            <a:prstGeom prst="rect">
              <a:avLst/>
            </a:prstGeom>
            <a:ln w="9525">
              <a:solidFill>
                <a:schemeClr val="tx1"/>
              </a:solidFill>
            </a:ln>
            <a:extLst>
              <a:ext uri="{53640926-AAD7-44D8-BBD7-CCE9431645EC}">
                <a14:shadowObscured xmlns:a14="http://schemas.microsoft.com/office/drawing/2010/main"/>
              </a:ext>
            </a:extLst>
          </p:spPr>
        </p:pic>
        <p:sp>
          <p:nvSpPr>
            <p:cNvPr id="8" name="Rectangle 7"/>
            <p:cNvSpPr/>
            <p:nvPr/>
          </p:nvSpPr>
          <p:spPr>
            <a:xfrm>
              <a:off x="1342586" y="1138988"/>
              <a:ext cx="6912768" cy="923330"/>
            </a:xfrm>
            <a:prstGeom prst="rect">
              <a:avLst/>
            </a:prstGeom>
          </p:spPr>
          <p:txBody>
            <a:bodyPr wrap="square">
              <a:spAutoFit/>
            </a:bodyPr>
            <a:lstStyle/>
            <a:p>
              <a:pPr algn="l"/>
              <a:r>
                <a:rPr lang="en-US" dirty="0"/>
                <a:t>This </a:t>
              </a:r>
              <a:r>
                <a:rPr lang="en-US" dirty="0" smtClean="0"/>
                <a:t>page enables </a:t>
              </a:r>
              <a:r>
                <a:rPr lang="en-US" dirty="0"/>
                <a:t>us to search and inquire about beneficiary data through: - Search by transfer number. - Search by beneficiary number. - Search by beneficiary name.</a:t>
              </a:r>
            </a:p>
          </p:txBody>
        </p:sp>
        <p:sp>
          <p:nvSpPr>
            <p:cNvPr id="9" name="Oval 8"/>
            <p:cNvSpPr/>
            <p:nvPr/>
          </p:nvSpPr>
          <p:spPr>
            <a:xfrm>
              <a:off x="4214500" y="235117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Rectangle 10"/>
            <p:cNvSpPr/>
            <p:nvPr/>
          </p:nvSpPr>
          <p:spPr>
            <a:xfrm>
              <a:off x="4618658" y="1988839"/>
              <a:ext cx="1681533" cy="133032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Search in any field for which we have data such as (transfer number, beneficiary number, beneficiary name)</a:t>
              </a:r>
              <a:endParaRPr lang="en-US" sz="1200" b="1" dirty="0"/>
            </a:p>
          </p:txBody>
        </p:sp>
        <p:sp>
          <p:nvSpPr>
            <p:cNvPr id="13" name="Right Brace 12"/>
            <p:cNvSpPr/>
            <p:nvPr/>
          </p:nvSpPr>
          <p:spPr>
            <a:xfrm>
              <a:off x="3755291" y="2393065"/>
              <a:ext cx="504056" cy="775723"/>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4" name="Rectangle 13"/>
            <p:cNvSpPr/>
            <p:nvPr/>
          </p:nvSpPr>
          <p:spPr>
            <a:xfrm>
              <a:off x="4587068" y="3400931"/>
              <a:ext cx="2433204"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Click the show button   The beneficiary data will be displayed</a:t>
              </a:r>
              <a:endParaRPr lang="en-US" sz="1200" b="1" dirty="0"/>
            </a:p>
          </p:txBody>
        </p:sp>
        <p:sp>
          <p:nvSpPr>
            <p:cNvPr id="17" name="Oval 16"/>
            <p:cNvSpPr/>
            <p:nvPr/>
          </p:nvSpPr>
          <p:spPr>
            <a:xfrm>
              <a:off x="4277436" y="343445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9" name="Straight Arrow Connector 18"/>
            <p:cNvCxnSpPr/>
            <p:nvPr/>
          </p:nvCxnSpPr>
          <p:spPr>
            <a:xfrm flipH="1">
              <a:off x="3059832" y="3740626"/>
              <a:ext cx="152723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53404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6771" y="404664"/>
            <a:ext cx="7546842" cy="5976663"/>
            <a:chOff x="676771" y="404664"/>
            <a:chExt cx="7546842" cy="5976663"/>
          </a:xfrm>
        </p:grpSpPr>
        <p:sp>
          <p:nvSpPr>
            <p:cNvPr id="2" name="Rectangle 1"/>
            <p:cNvSpPr/>
            <p:nvPr/>
          </p:nvSpPr>
          <p:spPr>
            <a:xfrm>
              <a:off x="2771800" y="404664"/>
              <a:ext cx="4032448" cy="720080"/>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Balance Statement Page</a:t>
              </a: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36033" y="3644833"/>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317678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2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8341" t="9091" b="4545"/>
            <a:stretch/>
          </p:blipFill>
          <p:spPr bwMode="auto">
            <a:xfrm>
              <a:off x="2267744" y="2001378"/>
              <a:ext cx="5955869" cy="4165667"/>
            </a:xfrm>
            <a:prstGeom prst="rect">
              <a:avLst/>
            </a:prstGeom>
            <a:noFill/>
            <a:ln w="9525">
              <a:solidFill>
                <a:schemeClr val="tx1"/>
              </a:solidFill>
              <a:miter lim="800000"/>
              <a:headEnd/>
              <a:tailEnd/>
            </a:ln>
          </p:spPr>
        </p:pic>
        <p:sp>
          <p:nvSpPr>
            <p:cNvPr id="7" name="Rectangle 6"/>
            <p:cNvSpPr/>
            <p:nvPr/>
          </p:nvSpPr>
          <p:spPr>
            <a:xfrm>
              <a:off x="6996021" y="3324542"/>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b="1" dirty="0"/>
                <a:t>Click on the update button.</a:t>
              </a:r>
              <a:endParaRPr lang="en-US" sz="1200" b="1" dirty="0"/>
            </a:p>
          </p:txBody>
        </p:sp>
        <p:sp>
          <p:nvSpPr>
            <p:cNvPr id="8" name="Oval 7"/>
            <p:cNvSpPr/>
            <p:nvPr/>
          </p:nvSpPr>
          <p:spPr>
            <a:xfrm>
              <a:off x="6764559" y="332454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6372200" y="3602599"/>
              <a:ext cx="61012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6996021" y="3948605"/>
              <a:ext cx="1213995" cy="127899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Clicking on the drop-down menu button will display a list of the names of projects that have accounts</a:t>
              </a:r>
              <a:endParaRPr lang="en-US" sz="1200" b="1" dirty="0"/>
            </a:p>
          </p:txBody>
        </p:sp>
        <p:sp>
          <p:nvSpPr>
            <p:cNvPr id="20" name="Oval 19"/>
            <p:cNvSpPr/>
            <p:nvPr/>
          </p:nvSpPr>
          <p:spPr>
            <a:xfrm>
              <a:off x="6764560" y="405009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flipV="1">
              <a:off x="6084168" y="3586562"/>
              <a:ext cx="0" cy="757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6084168" y="4338122"/>
              <a:ext cx="898155"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1691680" y="4329572"/>
              <a:ext cx="1371608" cy="101724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en-US" sz="1200" dirty="0"/>
                <a:t>Specify the period in which you want to print the account statement (enter the date).</a:t>
              </a:r>
              <a:endParaRPr lang="en-US" sz="1200" b="1" dirty="0"/>
            </a:p>
          </p:txBody>
        </p:sp>
        <p:sp>
          <p:nvSpPr>
            <p:cNvPr id="37" name="Rectangle 36"/>
            <p:cNvSpPr/>
            <p:nvPr/>
          </p:nvSpPr>
          <p:spPr>
            <a:xfrm>
              <a:off x="6996021" y="5361774"/>
              <a:ext cx="1227592" cy="76360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Choose the account name or project name.</a:t>
              </a:r>
              <a:endParaRPr lang="en-US" sz="1200" b="1" dirty="0"/>
            </a:p>
          </p:txBody>
        </p:sp>
        <p:sp>
          <p:nvSpPr>
            <p:cNvPr id="38" name="Oval 37"/>
            <p:cNvSpPr/>
            <p:nvPr/>
          </p:nvSpPr>
          <p:spPr>
            <a:xfrm>
              <a:off x="2859395" y="522759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sp>
          <p:nvSpPr>
            <p:cNvPr id="40" name="Oval 39"/>
            <p:cNvSpPr/>
            <p:nvPr/>
          </p:nvSpPr>
          <p:spPr>
            <a:xfrm>
              <a:off x="2662918" y="409585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41" name="Straight Arrow Connector 40"/>
            <p:cNvCxnSpPr/>
            <p:nvPr/>
          </p:nvCxnSpPr>
          <p:spPr>
            <a:xfrm flipV="1">
              <a:off x="2915816" y="3873529"/>
              <a:ext cx="0" cy="456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Oval 41"/>
            <p:cNvSpPr/>
            <p:nvPr/>
          </p:nvSpPr>
          <p:spPr>
            <a:xfrm>
              <a:off x="6778256" y="52275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43" name="Straight Arrow Connector 42"/>
            <p:cNvCxnSpPr/>
            <p:nvPr/>
          </p:nvCxnSpPr>
          <p:spPr>
            <a:xfrm flipH="1" flipV="1">
              <a:off x="5868144" y="5501529"/>
              <a:ext cx="1127878" cy="4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835696" y="5492570"/>
              <a:ext cx="1227592" cy="88875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Click on the Show Print button to display the account statement</a:t>
              </a:r>
              <a:endParaRPr lang="en-US" sz="1200" b="1" dirty="0"/>
            </a:p>
          </p:txBody>
        </p:sp>
        <p:sp>
          <p:nvSpPr>
            <p:cNvPr id="54" name="Rectangle 53"/>
            <p:cNvSpPr/>
            <p:nvPr/>
          </p:nvSpPr>
          <p:spPr>
            <a:xfrm>
              <a:off x="804863" y="1124744"/>
              <a:ext cx="7129222" cy="738664"/>
            </a:xfrm>
            <a:prstGeom prst="rect">
              <a:avLst/>
            </a:prstGeom>
          </p:spPr>
          <p:txBody>
            <a:bodyPr wrap="square">
              <a:spAutoFit/>
            </a:bodyPr>
            <a:lstStyle/>
            <a:p>
              <a:pPr algn="l"/>
              <a:r>
                <a:rPr lang="en-US" sz="1400" dirty="0"/>
                <a:t>This screen enables us to view the financial movements report by displaying all the entity’s accounts, selecting the account for which the account statement is to be displayed, then selecting from date to date to display the required report, then pressing the Print button.</a:t>
              </a:r>
              <a:endParaRPr lang="ar-SA" sz="1400" dirty="0"/>
            </a:p>
          </p:txBody>
        </p:sp>
      </p:grpSp>
    </p:spTree>
    <p:extLst>
      <p:ext uri="{BB962C8B-B14F-4D97-AF65-F5344CB8AC3E}">
        <p14:creationId xmlns:p14="http://schemas.microsoft.com/office/powerpoint/2010/main" val="148764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96743" y="404664"/>
            <a:ext cx="8418712" cy="5762380"/>
            <a:chOff x="676771" y="404664"/>
            <a:chExt cx="8418712" cy="576238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endParaRPr lang="ar-SA" sz="2000" b="1" dirty="0"/>
            </a:p>
            <a:p>
              <a:pPr algn="ctr"/>
              <a:r>
                <a:rPr lang="en-US" sz="2000" b="1" dirty="0" smtClean="0"/>
                <a:t>Balance </a:t>
              </a:r>
              <a:r>
                <a:rPr lang="en-US" sz="2000" b="1" dirty="0"/>
                <a:t>Statement </a:t>
              </a:r>
              <a:r>
                <a:rPr lang="en-US" sz="2000" b="1" dirty="0" smtClean="0"/>
                <a:t>Sheet Page </a:t>
              </a:r>
              <a:endParaRPr lang="en-US" sz="2000" b="1" dirty="0"/>
            </a:p>
            <a:p>
              <a:pPr algn="ctr"/>
              <a:endParaRPr lang="en-US" sz="2000" b="1" dirty="0"/>
            </a:p>
          </p:txBody>
        </p:sp>
        <p:grpSp>
          <p:nvGrpSpPr>
            <p:cNvPr id="19" name="Group 18"/>
            <p:cNvGrpSpPr/>
            <p:nvPr/>
          </p:nvGrpSpPr>
          <p:grpSpPr>
            <a:xfrm>
              <a:off x="676771" y="2370559"/>
              <a:ext cx="7546842" cy="3796485"/>
              <a:chOff x="676771" y="1988839"/>
              <a:chExt cx="7546842" cy="4178206"/>
            </a:xfrm>
          </p:grpSpPr>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7" name="صورة 22"/>
              <p:cNvPicPr/>
              <p:nvPr/>
            </p:nvPicPr>
            <p:blipFill>
              <a:blip r:embed="rId4" cstate="print">
                <a:extLst>
                  <a:ext uri="{28A0092B-C50C-407E-A947-70E740481C1C}">
                    <a14:useLocalDpi xmlns:a14="http://schemas.microsoft.com/office/drawing/2010/main" val="0"/>
                  </a:ext>
                </a:extLst>
              </a:blip>
              <a:srcRect t="5660" b="5660"/>
              <a:stretch>
                <a:fillRect/>
              </a:stretch>
            </p:blipFill>
            <p:spPr bwMode="auto">
              <a:xfrm>
                <a:off x="2267743" y="1988839"/>
                <a:ext cx="5955869" cy="4178206"/>
              </a:xfrm>
              <a:prstGeom prst="rect">
                <a:avLst/>
              </a:prstGeom>
              <a:noFill/>
              <a:ln w="9525">
                <a:solidFill>
                  <a:schemeClr val="tx1"/>
                </a:solidFill>
                <a:miter lim="800000"/>
                <a:headEnd/>
                <a:tailEnd/>
              </a:ln>
            </p:spPr>
          </p:pic>
        </p:grpSp>
        <p:sp>
          <p:nvSpPr>
            <p:cNvPr id="5" name="Rectangle 4"/>
            <p:cNvSpPr/>
            <p:nvPr/>
          </p:nvSpPr>
          <p:spPr>
            <a:xfrm>
              <a:off x="782022" y="4077434"/>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869783" y="3634809"/>
              <a:ext cx="292933"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074955" y="1342508"/>
              <a:ext cx="6534472" cy="369332"/>
            </a:xfrm>
            <a:prstGeom prst="rect">
              <a:avLst/>
            </a:prstGeom>
          </p:spPr>
          <p:txBody>
            <a:bodyPr wrap="square">
              <a:spAutoFit/>
            </a:bodyPr>
            <a:lstStyle/>
            <a:p>
              <a:endParaRPr lang="ar-SA" dirty="0"/>
            </a:p>
          </p:txBody>
        </p:sp>
        <p:sp>
          <p:nvSpPr>
            <p:cNvPr id="10" name="Rectangle 9"/>
            <p:cNvSpPr/>
            <p:nvPr/>
          </p:nvSpPr>
          <p:spPr>
            <a:xfrm>
              <a:off x="4602051" y="2204864"/>
              <a:ext cx="1831134" cy="58861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Select the  </a:t>
              </a:r>
              <a:r>
                <a:rPr lang="en-US" sz="1200" dirty="0" smtClean="0"/>
                <a:t>agent o </a:t>
              </a:r>
              <a:r>
                <a:rPr lang="en-US" sz="1200" dirty="0"/>
                <a:t>view all its projects</a:t>
              </a:r>
              <a:endParaRPr lang="ar-SA" sz="1200" b="1" dirty="0"/>
            </a:p>
          </p:txBody>
        </p:sp>
        <p:sp>
          <p:nvSpPr>
            <p:cNvPr id="11" name="Oval 10"/>
            <p:cNvSpPr/>
            <p:nvPr/>
          </p:nvSpPr>
          <p:spPr>
            <a:xfrm>
              <a:off x="4341310" y="24476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3881971" y="2735699"/>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261165" y="4437546"/>
              <a:ext cx="834318" cy="172949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View all financial transactions for this account at the bottom of the screen.</a:t>
              </a:r>
              <a:endParaRPr lang="en-US" sz="1200" b="1" dirty="0"/>
            </a:p>
          </p:txBody>
        </p:sp>
        <p:sp>
          <p:nvSpPr>
            <p:cNvPr id="21" name="Oval 20"/>
            <p:cNvSpPr/>
            <p:nvPr/>
          </p:nvSpPr>
          <p:spPr>
            <a:xfrm>
              <a:off x="7989445" y="5043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21"/>
            <p:cNvCxnSpPr/>
            <p:nvPr/>
          </p:nvCxnSpPr>
          <p:spPr>
            <a:xfrm flipH="1">
              <a:off x="7600057" y="5331806"/>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6430031" y="4149951"/>
              <a:ext cx="1831134" cy="5751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en-US" sz="1200" dirty="0"/>
                <a:t>Click on the Show, Print, or Export button.</a:t>
              </a:r>
              <a:endParaRPr lang="en-US" sz="1200" b="1" dirty="0"/>
            </a:p>
          </p:txBody>
        </p:sp>
        <p:sp>
          <p:nvSpPr>
            <p:cNvPr id="24" name="Oval 23"/>
            <p:cNvSpPr/>
            <p:nvPr/>
          </p:nvSpPr>
          <p:spPr>
            <a:xfrm>
              <a:off x="6156695" y="411566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5" name="Straight Arrow Connector 24"/>
            <p:cNvCxnSpPr/>
            <p:nvPr/>
          </p:nvCxnSpPr>
          <p:spPr>
            <a:xfrm flipH="1" flipV="1">
              <a:off x="5824405" y="4404996"/>
              <a:ext cx="578729" cy="132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179916" y="2447666"/>
              <a:ext cx="915567" cy="183978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All projects will be displayed with their associated accounts when you select an account</a:t>
              </a:r>
              <a:endParaRPr lang="ar-SA" sz="1200" b="1" dirty="0"/>
            </a:p>
          </p:txBody>
        </p:sp>
        <p:sp>
          <p:nvSpPr>
            <p:cNvPr id="27" name="Oval 26"/>
            <p:cNvSpPr/>
            <p:nvPr/>
          </p:nvSpPr>
          <p:spPr>
            <a:xfrm>
              <a:off x="7863573" y="321297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8" name="Straight Arrow Connector 27"/>
            <p:cNvCxnSpPr/>
            <p:nvPr/>
          </p:nvCxnSpPr>
          <p:spPr>
            <a:xfrm flipH="1">
              <a:off x="7503533" y="3501008"/>
              <a:ext cx="67638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722672" y="4433812"/>
              <a:ext cx="1700713" cy="79760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The start and end dates of the financial transactions to be printed</a:t>
              </a:r>
              <a:endParaRPr lang="ar-SA" sz="1200" b="1" dirty="0"/>
            </a:p>
          </p:txBody>
        </p:sp>
        <p:sp>
          <p:nvSpPr>
            <p:cNvPr id="30" name="Oval 29"/>
            <p:cNvSpPr/>
            <p:nvPr/>
          </p:nvSpPr>
          <p:spPr>
            <a:xfrm>
              <a:off x="2452777" y="414343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31" name="Straight Arrow Connector 30"/>
            <p:cNvCxnSpPr/>
            <p:nvPr/>
          </p:nvCxnSpPr>
          <p:spPr>
            <a:xfrm>
              <a:off x="2452777" y="4433812"/>
              <a:ext cx="63804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920089" y="1363611"/>
              <a:ext cx="7955120" cy="923330"/>
            </a:xfrm>
            <a:prstGeom prst="rect">
              <a:avLst/>
            </a:prstGeom>
            <a:noFill/>
          </p:spPr>
          <p:txBody>
            <a:bodyPr wrap="square" rtlCol="1">
              <a:spAutoFit/>
            </a:bodyPr>
            <a:lstStyle/>
            <a:p>
              <a:pPr algn="l"/>
              <a:r>
                <a:rPr lang="en-US" dirty="0"/>
                <a:t>This </a:t>
              </a:r>
              <a:r>
                <a:rPr lang="en-US" dirty="0" smtClean="0"/>
                <a:t>page enables </a:t>
              </a:r>
              <a:r>
                <a:rPr lang="en-US" dirty="0"/>
                <a:t>us to view the accounts, know the total balances, </a:t>
              </a:r>
              <a:r>
                <a:rPr lang="en-US" dirty="0" smtClean="0"/>
                <a:t>and </a:t>
              </a:r>
              <a:r>
                <a:rPr lang="en-US" dirty="0"/>
                <a:t>print </a:t>
              </a:r>
              <a:r>
                <a:rPr lang="en-US" dirty="0" smtClean="0"/>
                <a:t>the statement </a:t>
              </a:r>
              <a:r>
                <a:rPr lang="en-US" dirty="0"/>
                <a:t>of any </a:t>
              </a:r>
              <a:r>
                <a:rPr lang="en-US" dirty="0" smtClean="0"/>
                <a:t>account </a:t>
              </a:r>
              <a:r>
                <a:rPr lang="en-US" dirty="0"/>
                <a:t>that we want to print. It is the same as the previous screen, but it shows the totals.</a:t>
              </a:r>
              <a:endParaRPr lang="ar-SA" dirty="0"/>
            </a:p>
          </p:txBody>
        </p:sp>
      </p:grpSp>
    </p:spTree>
    <p:extLst>
      <p:ext uri="{BB962C8B-B14F-4D97-AF65-F5344CB8AC3E}">
        <p14:creationId xmlns:p14="http://schemas.microsoft.com/office/powerpoint/2010/main" val="168201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16577" y="404664"/>
            <a:ext cx="8467229" cy="5762381"/>
            <a:chOff x="676771" y="404664"/>
            <a:chExt cx="8467229" cy="5762381"/>
          </a:xfrm>
        </p:grpSpPr>
        <p:sp>
          <p:nvSpPr>
            <p:cNvPr id="2" name="Rectangle 1"/>
            <p:cNvSpPr/>
            <p:nvPr/>
          </p:nvSpPr>
          <p:spPr>
            <a:xfrm>
              <a:off x="2771800" y="404664"/>
              <a:ext cx="4032448" cy="79208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Project Details Page</a:t>
              </a: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4" name="Straight Arrow Connector 3"/>
            <p:cNvCxnSpPr/>
            <p:nvPr/>
          </p:nvCxnSpPr>
          <p:spPr>
            <a:xfrm>
              <a:off x="750366" y="403718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819889" y="4505240"/>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pic>
          <p:nvPicPr>
            <p:cNvPr id="6" name="صورة 28"/>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4055" b="4612"/>
            <a:stretch/>
          </p:blipFill>
          <p:spPr bwMode="auto">
            <a:xfrm>
              <a:off x="2267744" y="1988839"/>
              <a:ext cx="5955869" cy="4178206"/>
            </a:xfrm>
            <a:prstGeom prst="rect">
              <a:avLst/>
            </a:prstGeom>
            <a:noFill/>
            <a:ln>
              <a:noFill/>
            </a:ln>
          </p:spPr>
        </p:pic>
        <p:sp>
          <p:nvSpPr>
            <p:cNvPr id="7" name="Rectangle 6"/>
            <p:cNvSpPr/>
            <p:nvPr/>
          </p:nvSpPr>
          <p:spPr>
            <a:xfrm>
              <a:off x="720910" y="1202206"/>
              <a:ext cx="7684359" cy="830997"/>
            </a:xfrm>
            <a:prstGeom prst="rect">
              <a:avLst/>
            </a:prstGeom>
          </p:spPr>
          <p:txBody>
            <a:bodyPr wrap="square">
              <a:spAutoFit/>
            </a:bodyPr>
            <a:lstStyle/>
            <a:p>
              <a:pPr algn="ctr"/>
              <a:r>
                <a:rPr lang="en-US" sz="1600" dirty="0"/>
                <a:t>This </a:t>
              </a:r>
              <a:r>
                <a:rPr lang="en-US" sz="1600" dirty="0" smtClean="0"/>
                <a:t>page </a:t>
              </a:r>
              <a:r>
                <a:rPr lang="en-US" sz="1600" dirty="0"/>
                <a:t>enables us to view the projects and transfers related to each project and print a report For each project separately, it is similar to the previous </a:t>
              </a:r>
              <a:r>
                <a:rPr lang="en-US" sz="1600" dirty="0" smtClean="0"/>
                <a:t>page for </a:t>
              </a:r>
              <a:r>
                <a:rPr lang="en-US" sz="1600" dirty="0"/>
                <a:t>accounts by viewing the project totals,</a:t>
              </a:r>
              <a:endParaRPr lang="en-US" sz="1600" b="1" dirty="0"/>
            </a:p>
          </p:txBody>
        </p:sp>
        <p:sp>
          <p:nvSpPr>
            <p:cNvPr id="8" name="Rectangle 7"/>
            <p:cNvSpPr/>
            <p:nvPr/>
          </p:nvSpPr>
          <p:spPr>
            <a:xfrm>
              <a:off x="5570286" y="1988839"/>
              <a:ext cx="1831134" cy="63532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Select the project whose transfer report you want to view.</a:t>
              </a:r>
              <a:endParaRPr lang="ar-SA" sz="1200" b="1" dirty="0"/>
            </a:p>
          </p:txBody>
        </p:sp>
        <p:sp>
          <p:nvSpPr>
            <p:cNvPr id="9" name="Oval 8"/>
            <p:cNvSpPr/>
            <p:nvPr/>
          </p:nvSpPr>
          <p:spPr>
            <a:xfrm>
              <a:off x="6268089" y="260854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3764192" y="3408761"/>
              <a:ext cx="1806094" cy="66918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Convert the report to Excel by clicking on the Excel button.</a:t>
              </a:r>
              <a:endParaRPr lang="ar-SA" sz="1200" b="1" dirty="0"/>
            </a:p>
          </p:txBody>
        </p:sp>
        <p:sp>
          <p:nvSpPr>
            <p:cNvPr id="11" name="Oval 10"/>
            <p:cNvSpPr/>
            <p:nvPr/>
          </p:nvSpPr>
          <p:spPr>
            <a:xfrm>
              <a:off x="3511711" y="36813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8220276" y="2768178"/>
              <a:ext cx="920388" cy="94885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(Show Report) button.</a:t>
              </a:r>
              <a:endParaRPr lang="en-US" sz="1200" b="1" dirty="0"/>
            </a:p>
          </p:txBody>
        </p:sp>
        <p:sp>
          <p:nvSpPr>
            <p:cNvPr id="13" name="Oval 12"/>
            <p:cNvSpPr/>
            <p:nvPr/>
          </p:nvSpPr>
          <p:spPr>
            <a:xfrm>
              <a:off x="8017809" y="262416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4" name="Rectangle 13"/>
            <p:cNvSpPr/>
            <p:nvPr/>
          </p:nvSpPr>
          <p:spPr>
            <a:xfrm>
              <a:off x="8178492" y="4231092"/>
              <a:ext cx="965508" cy="8483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The report you want to view will appear.</a:t>
              </a:r>
              <a:endParaRPr lang="en-US" sz="1200" b="1" dirty="0"/>
            </a:p>
          </p:txBody>
        </p:sp>
        <p:sp>
          <p:nvSpPr>
            <p:cNvPr id="15" name="Oval 14"/>
            <p:cNvSpPr/>
            <p:nvPr/>
          </p:nvSpPr>
          <p:spPr>
            <a:xfrm>
              <a:off x="7960728" y="436122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2771801" y="3969417"/>
              <a:ext cx="9576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6876257" y="4655258"/>
              <a:ext cx="13593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578398" y="2624162"/>
              <a:ext cx="0" cy="44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740353" y="3408761"/>
              <a:ext cx="4952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7142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76771" y="404664"/>
            <a:ext cx="7546842" cy="5762381"/>
            <a:chOff x="676771" y="404664"/>
            <a:chExt cx="7546842" cy="5762381"/>
          </a:xfrm>
        </p:grpSpPr>
        <p:sp>
          <p:nvSpPr>
            <p:cNvPr id="2" name="Rectangle 1"/>
            <p:cNvSpPr/>
            <p:nvPr/>
          </p:nvSpPr>
          <p:spPr>
            <a:xfrm>
              <a:off x="2771800" y="404664"/>
              <a:ext cx="4032448" cy="57606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en-US" sz="2000" b="1" dirty="0" smtClean="0"/>
            </a:p>
            <a:p>
              <a:pPr algn="ctr"/>
              <a:r>
                <a:rPr lang="en-US" sz="2000" b="1" dirty="0" smtClean="0"/>
                <a:t>Transfer </a:t>
              </a:r>
              <a:r>
                <a:rPr lang="en-US" sz="2000" b="1" dirty="0" smtClean="0"/>
                <a:t>Data Page</a:t>
              </a:r>
              <a:endParaRPr lang="en-US" sz="2000" b="1" dirty="0"/>
            </a:p>
            <a:p>
              <a:pPr algn="ct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31"/>
            <p:cNvPicPr/>
            <p:nvPr/>
          </p:nvPicPr>
          <p:blipFill>
            <a:blip r:embed="rId4" cstate="print">
              <a:extLst>
                <a:ext uri="{28A0092B-C50C-407E-A947-70E740481C1C}">
                  <a14:useLocalDpi xmlns:a14="http://schemas.microsoft.com/office/drawing/2010/main" val="0"/>
                </a:ext>
              </a:extLst>
            </a:blip>
            <a:srcRect t="4027" b="4119"/>
            <a:stretch>
              <a:fillRect/>
            </a:stretch>
          </p:blipFill>
          <p:spPr bwMode="auto">
            <a:xfrm>
              <a:off x="2267744" y="1988839"/>
              <a:ext cx="5942422" cy="4178206"/>
            </a:xfrm>
            <a:prstGeom prst="rect">
              <a:avLst/>
            </a:prstGeom>
            <a:noFill/>
            <a:ln w="9525">
              <a:solidFill>
                <a:schemeClr val="tx1"/>
              </a:solidFill>
            </a:ln>
          </p:spPr>
        </p:pic>
        <p:sp>
          <p:nvSpPr>
            <p:cNvPr id="7" name="Rectangle 6"/>
            <p:cNvSpPr/>
            <p:nvPr/>
          </p:nvSpPr>
          <p:spPr>
            <a:xfrm>
              <a:off x="1058156" y="1065509"/>
              <a:ext cx="6866225" cy="923330"/>
            </a:xfrm>
            <a:prstGeom prst="rect">
              <a:avLst/>
            </a:prstGeom>
          </p:spPr>
          <p:txBody>
            <a:bodyPr wrap="square">
              <a:spAutoFit/>
            </a:bodyPr>
            <a:lstStyle/>
            <a:p>
              <a:pPr algn="l"/>
              <a:r>
                <a:rPr lang="en-US" dirty="0"/>
                <a:t>This screen enables us to view the data of any transfer by searching in any field in which we want to search, whether the branch, beneficiary number, beneficiary name, or any other data mentioned.</a:t>
              </a:r>
              <a:endParaRPr lang="ar-SA" dirty="0"/>
            </a:p>
          </p:txBody>
        </p:sp>
        <p:sp>
          <p:nvSpPr>
            <p:cNvPr id="9" name="Oval 8"/>
            <p:cNvSpPr/>
            <p:nvPr/>
          </p:nvSpPr>
          <p:spPr>
            <a:xfrm>
              <a:off x="6047711" y="24334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2380019" y="5431445"/>
              <a:ext cx="1734989" cy="7356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Convert the report to Excel by clicking on the Excel button.</a:t>
              </a:r>
              <a:endParaRPr lang="ar-SA" sz="1200" b="1" dirty="0"/>
            </a:p>
          </p:txBody>
        </p:sp>
        <p:sp>
          <p:nvSpPr>
            <p:cNvPr id="11" name="Oval 10"/>
            <p:cNvSpPr/>
            <p:nvPr/>
          </p:nvSpPr>
          <p:spPr>
            <a:xfrm>
              <a:off x="6572920" y="50225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6274869" y="381477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in one of the other fields</a:t>
              </a:r>
              <a:endParaRPr lang="ar-SA" sz="1200" b="1" dirty="0"/>
            </a:p>
          </p:txBody>
        </p:sp>
        <p:sp>
          <p:nvSpPr>
            <p:cNvPr id="13" name="Oval 12"/>
            <p:cNvSpPr/>
            <p:nvPr/>
          </p:nvSpPr>
          <p:spPr>
            <a:xfrm>
              <a:off x="2544568" y="514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6300835" y="3168120"/>
              <a:ext cx="1806094" cy="6114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for the transfer issuance date by choosing the start date and end date </a:t>
              </a:r>
              <a:br>
                <a:rPr lang="en-US" sz="1200" dirty="0"/>
              </a:br>
              <a:endParaRPr lang="ar-SA" sz="1200" b="1" dirty="0"/>
            </a:p>
          </p:txBody>
        </p:sp>
        <p:sp>
          <p:nvSpPr>
            <p:cNvPr id="16" name="Rectangle 15"/>
            <p:cNvSpPr/>
            <p:nvPr/>
          </p:nvSpPr>
          <p:spPr>
            <a:xfrm>
              <a:off x="6300192" y="2834158"/>
              <a:ext cx="1806094" cy="3339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by beneficiary number</a:t>
              </a:r>
              <a:endParaRPr lang="ar-SA" sz="1200" b="1" dirty="0"/>
            </a:p>
          </p:txBody>
        </p:sp>
        <p:sp>
          <p:nvSpPr>
            <p:cNvPr id="8" name="Rectangle 7"/>
            <p:cNvSpPr/>
            <p:nvPr/>
          </p:nvSpPr>
          <p:spPr>
            <a:xfrm>
              <a:off x="6300192" y="2492896"/>
              <a:ext cx="1806094" cy="2367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by branch number</a:t>
              </a:r>
              <a:endParaRPr lang="ar-SA" sz="1200" b="1" dirty="0"/>
            </a:p>
          </p:txBody>
        </p:sp>
        <p:cxnSp>
          <p:nvCxnSpPr>
            <p:cNvPr id="18" name="Straight Arrow Connector 17"/>
            <p:cNvCxnSpPr/>
            <p:nvPr/>
          </p:nvCxnSpPr>
          <p:spPr>
            <a:xfrm flipH="1">
              <a:off x="5771303" y="5518454"/>
              <a:ext cx="6327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a:off x="4996829" y="3172037"/>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4443222" y="2884289"/>
              <a:ext cx="1794679"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3887281" y="2705659"/>
              <a:ext cx="2413554" cy="239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H="1">
              <a:off x="4996186" y="4019276"/>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6404072" y="529533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A transfer report will be displayed</a:t>
              </a:r>
              <a:endParaRPr lang="ar-SA" sz="1200" b="1" dirty="0"/>
            </a:p>
          </p:txBody>
        </p:sp>
        <p:cxnSp>
          <p:nvCxnSpPr>
            <p:cNvPr id="34" name="Straight Arrow Connector 33"/>
            <p:cNvCxnSpPr/>
            <p:nvPr/>
          </p:nvCxnSpPr>
          <p:spPr>
            <a:xfrm flipV="1">
              <a:off x="2771800" y="4615131"/>
              <a:ext cx="1" cy="8148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794698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6771" y="404664"/>
            <a:ext cx="7546842" cy="5785313"/>
            <a:chOff x="676771" y="404664"/>
            <a:chExt cx="7546842" cy="5785313"/>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a:t>
              </a:r>
              <a:r>
                <a:rPr lang="en-US" sz="2000" b="1" dirty="0"/>
                <a:t>Payment </a:t>
              </a:r>
              <a:r>
                <a:rPr lang="en-US" sz="2000" b="1" dirty="0" smtClean="0"/>
                <a:t>Dec Page</a:t>
              </a: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 xmlns:a16="http://schemas.microsoft.com/office/drawing/2014/main" id="{683222F3-25AB-11EB-F01E-9FA1028CE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74" t="12189" b="5604"/>
            <a:stretch/>
          </p:blipFill>
          <p:spPr bwMode="auto">
            <a:xfrm>
              <a:off x="2267744" y="2011771"/>
              <a:ext cx="5955868" cy="4178206"/>
            </a:xfrm>
            <a:prstGeom prst="rect">
              <a:avLst/>
            </a:prstGeom>
            <a:noFill/>
            <a:ln>
              <a:solidFill>
                <a:schemeClr val="tx1"/>
              </a:solidFill>
            </a:ln>
          </p:spPr>
        </p:pic>
        <p:sp>
          <p:nvSpPr>
            <p:cNvPr id="5" name="Rectangle 4"/>
            <p:cNvSpPr/>
            <p:nvPr/>
          </p:nvSpPr>
          <p:spPr>
            <a:xfrm>
              <a:off x="774404" y="4974614"/>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4435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359577" y="1353104"/>
              <a:ext cx="6181229" cy="646331"/>
            </a:xfrm>
            <a:prstGeom prst="rect">
              <a:avLst/>
            </a:prstGeom>
          </p:spPr>
          <p:txBody>
            <a:bodyPr wrap="square">
              <a:spAutoFit/>
            </a:bodyPr>
            <a:lstStyle/>
            <a:p>
              <a:pPr algn="l"/>
              <a:r>
                <a:rPr lang="en-US" dirty="0"/>
                <a:t>This </a:t>
              </a:r>
              <a:r>
                <a:rPr lang="en-US" dirty="0" smtClean="0"/>
                <a:t>Page enables </a:t>
              </a:r>
              <a:r>
                <a:rPr lang="en-US" dirty="0"/>
                <a:t>us to view the exchange documents, and the contents of the screen can be viewed through the following:</a:t>
              </a:r>
            </a:p>
          </p:txBody>
        </p:sp>
        <p:sp>
          <p:nvSpPr>
            <p:cNvPr id="9" name="Rectangle 8"/>
            <p:cNvSpPr/>
            <p:nvPr/>
          </p:nvSpPr>
          <p:spPr>
            <a:xfrm>
              <a:off x="2267744" y="2996952"/>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Add button.</a:t>
              </a:r>
              <a:endParaRPr lang="ar-SA" sz="1200" b="1" dirty="0"/>
            </a:p>
          </p:txBody>
        </p:sp>
        <p:cxnSp>
          <p:nvCxnSpPr>
            <p:cNvPr id="10" name="Straight Arrow Connector 9"/>
            <p:cNvCxnSpPr/>
            <p:nvPr/>
          </p:nvCxnSpPr>
          <p:spPr>
            <a:xfrm flipV="1">
              <a:off x="2441604" y="2556414"/>
              <a:ext cx="0" cy="4405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2803732" y="4435216"/>
              <a:ext cx="1513674" cy="1514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The documents will appear in the special screen to the right of the screen, from which they can be downloaded by clicking the (Download) button.</a:t>
              </a:r>
              <a:endParaRPr lang="en-US" sz="1200" b="1" dirty="0"/>
            </a:p>
          </p:txBody>
        </p:sp>
        <p:cxnSp>
          <p:nvCxnSpPr>
            <p:cNvPr id="15" name="Straight Arrow Connector 14"/>
            <p:cNvCxnSpPr>
              <a:cxnSpLocks/>
              <a:stCxn id="14" idx="3"/>
            </p:cNvCxnSpPr>
            <p:nvPr/>
          </p:nvCxnSpPr>
          <p:spPr>
            <a:xfrm flipV="1">
              <a:off x="4317406" y="5166450"/>
              <a:ext cx="535988" cy="25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6106974" y="2134372"/>
              <a:ext cx="1705386" cy="122262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Enter the transfer number, or import the transfer list according to the transfer number by clicking on the (Import List) button.</a:t>
              </a:r>
              <a:endParaRPr lang="ar-SA" sz="1200" b="1" dirty="0"/>
            </a:p>
          </p:txBody>
        </p:sp>
        <p:cxnSp>
          <p:nvCxnSpPr>
            <p:cNvPr id="17" name="Straight Arrow Connector 16"/>
            <p:cNvCxnSpPr>
              <a:cxnSpLocks/>
            </p:cNvCxnSpPr>
            <p:nvPr/>
          </p:nvCxnSpPr>
          <p:spPr>
            <a:xfrm flipH="1">
              <a:off x="4031673" y="2210161"/>
              <a:ext cx="2075301" cy="204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5872161" y="20661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3" name="Oval 22"/>
            <p:cNvSpPr/>
            <p:nvPr/>
          </p:nvSpPr>
          <p:spPr>
            <a:xfrm>
              <a:off x="2432002" y="27738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grpSp>
    </p:spTree>
    <p:extLst>
      <p:ext uri="{BB962C8B-B14F-4D97-AF65-F5344CB8AC3E}">
        <p14:creationId xmlns:p14="http://schemas.microsoft.com/office/powerpoint/2010/main" val="256678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93929" y="418569"/>
            <a:ext cx="8100392" cy="5767319"/>
            <a:chOff x="1043608" y="404664"/>
            <a:chExt cx="8100392" cy="5767319"/>
          </a:xfrm>
        </p:grpSpPr>
        <p:grpSp>
          <p:nvGrpSpPr>
            <p:cNvPr id="3" name="Group 2"/>
            <p:cNvGrpSpPr/>
            <p:nvPr/>
          </p:nvGrpSpPr>
          <p:grpSpPr>
            <a:xfrm>
              <a:off x="1043608" y="2279003"/>
              <a:ext cx="6714436" cy="3892980"/>
              <a:chOff x="1043608" y="1916832"/>
              <a:chExt cx="6714436" cy="4255151"/>
            </a:xfrm>
          </p:grpSpPr>
          <p:pic>
            <p:nvPicPr>
              <p:cNvPr id="5" name="صورة 8" descr="cid:image001.png@01D6F30A.77BAC640">
                <a:extLst>
                  <a:ext uri="{FF2B5EF4-FFF2-40B4-BE49-F238E27FC236}">
                    <a16:creationId xmlns="" xmlns:a16="http://schemas.microsoft.com/office/drawing/2014/main" id="{5EA28986-2B76-9BBD-88DC-E0CA86A163DF}"/>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043608" y="1916832"/>
                <a:ext cx="6696744" cy="424226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5" name="صورة 14">
                <a:extLst>
                  <a:ext uri="{FF2B5EF4-FFF2-40B4-BE49-F238E27FC236}">
                    <a16:creationId xmlns="" xmlns:a16="http://schemas.microsoft.com/office/drawing/2014/main" id="{7C785138-6335-175D-FC29-4FE834DDB0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t="11194" r="521" b="6290"/>
              <a:stretch/>
            </p:blipFill>
            <p:spPr bwMode="auto">
              <a:xfrm>
                <a:off x="2368391" y="1929718"/>
                <a:ext cx="5389653" cy="4242265"/>
              </a:xfrm>
              <a:prstGeom prst="rect">
                <a:avLst/>
              </a:prstGeom>
              <a:ln>
                <a:noFill/>
              </a:ln>
              <a:extLst>
                <a:ext uri="{53640926-AAD7-44D8-BBD7-CCE9431645EC}">
                  <a14:shadowObscured xmlns:a14="http://schemas.microsoft.com/office/drawing/2010/main"/>
                </a:ext>
              </a:extLst>
            </p:spPr>
          </p:pic>
        </p:grpSp>
        <p:sp>
          <p:nvSpPr>
            <p:cNvPr id="4" name="Rectangle 1">
              <a:extLst>
                <a:ext uri="{FF2B5EF4-FFF2-40B4-BE49-F238E27FC236}">
                  <a16:creationId xmlns="" xmlns:a16="http://schemas.microsoft.com/office/drawing/2014/main" id="{39E24802-3EFD-B10D-EDC3-7E57520E0DA7}"/>
                </a:ext>
              </a:extLst>
            </p:cNvPr>
            <p:cNvSpPr/>
            <p:nvPr/>
          </p:nvSpPr>
          <p:spPr>
            <a:xfrm>
              <a:off x="3075271"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Page</a:t>
              </a:r>
              <a:r>
                <a:rPr lang="ar-SA" sz="2000" b="1" dirty="0" smtClean="0"/>
                <a:t> </a:t>
              </a:r>
              <a:r>
                <a:rPr lang="en-US" sz="2000" b="1" dirty="0" smtClean="0"/>
                <a:t>.</a:t>
              </a:r>
              <a:r>
                <a:rPr lang="en-US" sz="2000" b="1" dirty="0"/>
                <a:t>Payment BENP </a:t>
              </a:r>
              <a:r>
                <a:rPr lang="en-US" sz="2000" b="1" dirty="0" smtClean="0"/>
                <a:t>Dec</a:t>
              </a:r>
              <a:endParaRPr lang="en-US" sz="2000" b="1" dirty="0"/>
            </a:p>
          </p:txBody>
        </p:sp>
        <p:sp>
          <p:nvSpPr>
            <p:cNvPr id="2" name="Rectangle 1"/>
            <p:cNvSpPr/>
            <p:nvPr/>
          </p:nvSpPr>
          <p:spPr>
            <a:xfrm>
              <a:off x="1475655" y="1355673"/>
              <a:ext cx="6714375" cy="923330"/>
            </a:xfrm>
            <a:prstGeom prst="rect">
              <a:avLst/>
            </a:prstGeom>
          </p:spPr>
          <p:txBody>
            <a:bodyPr wrap="square">
              <a:spAutoFit/>
            </a:bodyPr>
            <a:lstStyle/>
            <a:p>
              <a:pPr algn="l"/>
              <a:r>
                <a:rPr lang="en-US" dirty="0"/>
                <a:t>This </a:t>
              </a:r>
              <a:r>
                <a:rPr lang="en-US" dirty="0" smtClean="0"/>
                <a:t>page enables </a:t>
              </a:r>
              <a:r>
                <a:rPr lang="en-US" dirty="0"/>
                <a:t>us to view the disbursement documents, </a:t>
              </a:r>
              <a:r>
                <a:rPr lang="en-US" dirty="0" smtClean="0"/>
                <a:t>by entering </a:t>
              </a:r>
              <a:r>
                <a:rPr lang="en-US" dirty="0"/>
                <a:t>the beneficiary number to view all disbursement documents to the beneficiary</a:t>
              </a:r>
            </a:p>
          </p:txBody>
        </p:sp>
        <p:sp>
          <p:nvSpPr>
            <p:cNvPr id="6" name="Rectangle 5"/>
            <p:cNvSpPr/>
            <p:nvPr/>
          </p:nvSpPr>
          <p:spPr>
            <a:xfrm>
              <a:off x="2475542" y="3596359"/>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Add button.</a:t>
              </a:r>
              <a:endParaRPr lang="ar-SA" sz="1200" b="1" dirty="0"/>
            </a:p>
          </p:txBody>
        </p:sp>
        <p:sp>
          <p:nvSpPr>
            <p:cNvPr id="7" name="Rectangle 6"/>
            <p:cNvSpPr/>
            <p:nvPr/>
          </p:nvSpPr>
          <p:spPr>
            <a:xfrm>
              <a:off x="7630326" y="3096339"/>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The documents will appear on the </a:t>
              </a:r>
              <a:r>
                <a:rPr lang="en-US" sz="1200" dirty="0" smtClean="0"/>
                <a:t>page  </a:t>
              </a:r>
              <a:r>
                <a:rPr lang="en-US" sz="1200" dirty="0"/>
                <a:t>and can be downloaded by clicking the (Download) button</a:t>
              </a:r>
              <a:endParaRPr lang="en-US" sz="1200" b="1" dirty="0"/>
            </a:p>
          </p:txBody>
        </p:sp>
        <p:cxnSp>
          <p:nvCxnSpPr>
            <p:cNvPr id="8" name="Straight Arrow Connector 7"/>
            <p:cNvCxnSpPr/>
            <p:nvPr/>
          </p:nvCxnSpPr>
          <p:spPr>
            <a:xfrm flipH="1">
              <a:off x="6247202" y="3381045"/>
              <a:ext cx="136815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644125" y="2300966"/>
              <a:ext cx="1513674" cy="47996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Enter the beneficiary number</a:t>
              </a:r>
              <a:endParaRPr lang="ar-SA" sz="1200" b="1" dirty="0"/>
            </a:p>
          </p:txBody>
        </p:sp>
        <p:cxnSp>
          <p:nvCxnSpPr>
            <p:cNvPr id="10" name="Straight Arrow Connector 9"/>
            <p:cNvCxnSpPr/>
            <p:nvPr/>
          </p:nvCxnSpPr>
          <p:spPr>
            <a:xfrm flipH="1">
              <a:off x="3075271" y="2359614"/>
              <a:ext cx="153273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398980" y="235961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2" name="Oval 11"/>
            <p:cNvSpPr/>
            <p:nvPr/>
          </p:nvSpPr>
          <p:spPr>
            <a:xfrm>
              <a:off x="7366473" y="309301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3" name="Oval 12"/>
            <p:cNvSpPr/>
            <p:nvPr/>
          </p:nvSpPr>
          <p:spPr>
            <a:xfrm>
              <a:off x="2554036" y="323702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a:cxnSpLocks/>
            </p:cNvCxnSpPr>
            <p:nvPr/>
          </p:nvCxnSpPr>
          <p:spPr>
            <a:xfrm flipV="1">
              <a:off x="2771800" y="2647647"/>
              <a:ext cx="0" cy="9487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1043962" y="5168608"/>
              <a:ext cx="1324430" cy="27661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1179116" y="4500104"/>
              <a:ext cx="383658" cy="57606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3012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290923" y="362179"/>
            <a:ext cx="8526065" cy="5774615"/>
            <a:chOff x="290923" y="362179"/>
            <a:chExt cx="8526065" cy="5774615"/>
          </a:xfrm>
        </p:grpSpPr>
        <p:grpSp>
          <p:nvGrpSpPr>
            <p:cNvPr id="50" name="Group 49"/>
            <p:cNvGrpSpPr/>
            <p:nvPr/>
          </p:nvGrpSpPr>
          <p:grpSpPr>
            <a:xfrm>
              <a:off x="290923" y="362179"/>
              <a:ext cx="8526065" cy="5774615"/>
              <a:chOff x="281338" y="332656"/>
              <a:chExt cx="8526065" cy="5774615"/>
            </a:xfrm>
          </p:grpSpPr>
          <p:grpSp>
            <p:nvGrpSpPr>
              <p:cNvPr id="51" name="مجموعة 21">
                <a:extLst>
                  <a:ext uri="{FF2B5EF4-FFF2-40B4-BE49-F238E27FC236}">
                    <a16:creationId xmlns="" xmlns:a16="http://schemas.microsoft.com/office/drawing/2014/main" id="{ED5F1292-D660-91F0-2B71-E8D93B37E622}"/>
                  </a:ext>
                </a:extLst>
              </p:cNvPr>
              <p:cNvGrpSpPr/>
              <p:nvPr/>
            </p:nvGrpSpPr>
            <p:grpSpPr>
              <a:xfrm>
                <a:off x="281338" y="332656"/>
                <a:ext cx="8526065" cy="5774615"/>
                <a:chOff x="861218" y="339516"/>
                <a:chExt cx="8199466" cy="5499562"/>
              </a:xfrm>
            </p:grpSpPr>
            <p:pic>
              <p:nvPicPr>
                <p:cNvPr id="53" name="صورة 36">
                  <a:extLst>
                    <a:ext uri="{FF2B5EF4-FFF2-40B4-BE49-F238E27FC236}">
                      <a16:creationId xmlns="" xmlns:a16="http://schemas.microsoft.com/office/drawing/2014/main" id="{0B470FD0-47D3-972E-A3C3-5223C3286F84}"/>
                    </a:ext>
                  </a:extLst>
                </p:cNvPr>
                <p:cNvPicPr>
                  <a:picLocks noChangeAspect="1"/>
                </p:cNvPicPr>
                <p:nvPr/>
              </p:nvPicPr>
              <p:blipFill rotWithShape="1">
                <a:blip r:embed="rId2"/>
                <a:srcRect t="8776" b="4842"/>
                <a:stretch/>
              </p:blipFill>
              <p:spPr>
                <a:xfrm>
                  <a:off x="1814247" y="2154845"/>
                  <a:ext cx="5674414" cy="3678428"/>
                </a:xfrm>
                <a:prstGeom prst="rect">
                  <a:avLst/>
                </a:prstGeom>
              </p:spPr>
            </p:pic>
            <p:pic>
              <p:nvPicPr>
                <p:cNvPr id="54" name="Picture 53">
                  <a:extLst>
                    <a:ext uri="{FF2B5EF4-FFF2-40B4-BE49-F238E27FC236}">
                      <a16:creationId xmlns="" xmlns:a16="http://schemas.microsoft.com/office/drawing/2014/main" id="{AC9F43F2-BF25-CC24-AE1C-BA256E02C36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06" t="23473" r="10687" b="9646"/>
                <a:stretch/>
              </p:blipFill>
              <p:spPr bwMode="auto">
                <a:xfrm>
                  <a:off x="2750233" y="2143114"/>
                  <a:ext cx="4670116" cy="3695964"/>
                </a:xfrm>
                <a:prstGeom prst="rect">
                  <a:avLst/>
                </a:prstGeom>
                <a:ln>
                  <a:noFill/>
                </a:ln>
                <a:effectLst>
                  <a:glow>
                    <a:schemeClr val="accent1">
                      <a:alpha val="40000"/>
                    </a:schemeClr>
                  </a:glow>
                </a:effectLst>
                <a:extLst>
                  <a:ext uri="{53640926-AAD7-44D8-BBD7-CCE9431645EC}">
                    <a14:shadowObscured xmlns:a14="http://schemas.microsoft.com/office/drawing/2010/main"/>
                  </a:ext>
                </a:extLst>
              </p:spPr>
            </p:pic>
            <p:sp>
              <p:nvSpPr>
                <p:cNvPr id="55" name="Rectangle 1">
                  <a:extLst>
                    <a:ext uri="{FF2B5EF4-FFF2-40B4-BE49-F238E27FC236}">
                      <a16:creationId xmlns="" xmlns:a16="http://schemas.microsoft.com/office/drawing/2014/main" id="{DCD24FEE-A5D6-A4E1-4146-9661AEF1ABF8}"/>
                    </a:ext>
                  </a:extLst>
                </p:cNvPr>
                <p:cNvSpPr/>
                <p:nvPr/>
              </p:nvSpPr>
              <p:spPr>
                <a:xfrm>
                  <a:off x="3069066" y="339516"/>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smtClean="0"/>
                    <a:t> </a:t>
                  </a:r>
                  <a:r>
                    <a:rPr lang="en-US" sz="2000" b="1" dirty="0"/>
                    <a:t>View electronic letters of </a:t>
                  </a:r>
                  <a:r>
                    <a:rPr lang="en-US" sz="2000" b="1" dirty="0" smtClean="0"/>
                    <a:t>guarantee </a:t>
                  </a:r>
                  <a:r>
                    <a:rPr lang="ar-YE" sz="2000" b="1" dirty="0" smtClean="0"/>
                    <a:t>(</a:t>
                  </a:r>
                  <a:r>
                    <a:rPr lang="en-US" sz="2000" b="1" dirty="0"/>
                    <a:t>.LCLG</a:t>
                  </a:r>
                  <a:r>
                    <a:rPr lang="ar-YE" sz="2000" b="1" dirty="0" smtClean="0"/>
                    <a:t>)</a:t>
                  </a:r>
                  <a:r>
                    <a:rPr lang="en-US" sz="2000" b="1" dirty="0" smtClean="0"/>
                    <a:t>page</a:t>
                  </a:r>
                  <a:endParaRPr lang="en-US" sz="2000" b="1" dirty="0"/>
                </a:p>
              </p:txBody>
            </p:sp>
            <p:cxnSp>
              <p:nvCxnSpPr>
                <p:cNvPr id="56" name="Straight Arrow Connector 55"/>
                <p:cNvCxnSpPr>
                  <a:cxnSpLocks/>
                </p:cNvCxnSpPr>
                <p:nvPr/>
              </p:nvCxnSpPr>
              <p:spPr>
                <a:xfrm flipH="1" flipV="1">
                  <a:off x="5784830" y="2378993"/>
                  <a:ext cx="1556984" cy="30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7" name="Rectangle 56"/>
                <p:cNvSpPr/>
                <p:nvPr/>
              </p:nvSpPr>
              <p:spPr>
                <a:xfrm>
                  <a:off x="7077843" y="2040735"/>
                  <a:ext cx="1513674" cy="6893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Click </a:t>
                  </a:r>
                  <a:r>
                    <a:rPr lang="en-US" sz="1200" dirty="0" smtClean="0"/>
                    <a:t>on </a:t>
                  </a:r>
                  <a:r>
                    <a:rPr lang="en-US" sz="1200" dirty="0"/>
                    <a:t>show to display all letters of guarantee</a:t>
                  </a:r>
                  <a:endParaRPr lang="ar-SA" sz="1200" dirty="0"/>
                </a:p>
                <a:p>
                  <a:pPr algn="ctr"/>
                  <a:endParaRPr lang="en-US" sz="1200" b="1" dirty="0"/>
                </a:p>
              </p:txBody>
            </p:sp>
            <p:sp>
              <p:nvSpPr>
                <p:cNvPr id="58" name="Oval 57"/>
                <p:cNvSpPr/>
                <p:nvPr/>
              </p:nvSpPr>
              <p:spPr>
                <a:xfrm>
                  <a:off x="6767969" y="2090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59" name="Straight Arrow Connector 58"/>
                <p:cNvCxnSpPr/>
                <p:nvPr/>
              </p:nvCxnSpPr>
              <p:spPr>
                <a:xfrm flipH="1">
                  <a:off x="6837759" y="421063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7871799" y="3586302"/>
                  <a:ext cx="1188885" cy="10252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All letters of guarantee posted for approval are displayed</a:t>
                  </a:r>
                  <a:endParaRPr lang="ar-SA" sz="1200" dirty="0"/>
                </a:p>
                <a:p>
                  <a:pPr algn="ctr"/>
                  <a:endParaRPr lang="ar-SA" sz="1200" b="1" dirty="0"/>
                </a:p>
              </p:txBody>
            </p:sp>
            <p:sp>
              <p:nvSpPr>
                <p:cNvPr id="61" name="Oval 60"/>
                <p:cNvSpPr/>
                <p:nvPr/>
              </p:nvSpPr>
              <p:spPr>
                <a:xfrm>
                  <a:off x="7559579" y="388100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62" name="Straight Arrow Connector 4">
                  <a:extLst>
                    <a:ext uri="{FF2B5EF4-FFF2-40B4-BE49-F238E27FC236}">
                      <a16:creationId xmlns="" xmlns:a16="http://schemas.microsoft.com/office/drawing/2014/main" id="{340DA7D9-3A89-2366-BED8-74151FDD7699}"/>
                    </a:ext>
                  </a:extLst>
                </p:cNvPr>
                <p:cNvCxnSpPr>
                  <a:cxnSpLocks/>
                </p:cNvCxnSpPr>
                <p:nvPr/>
              </p:nvCxnSpPr>
              <p:spPr>
                <a:xfrm>
                  <a:off x="3995936" y="1988611"/>
                  <a:ext cx="0" cy="315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3" name="Rectangle 5">
                  <a:extLst>
                    <a:ext uri="{FF2B5EF4-FFF2-40B4-BE49-F238E27FC236}">
                      <a16:creationId xmlns="" xmlns:a16="http://schemas.microsoft.com/office/drawing/2014/main" id="{0BD2CBDE-1743-B4C3-755E-60B519BAB67F}"/>
                    </a:ext>
                  </a:extLst>
                </p:cNvPr>
                <p:cNvSpPr/>
                <p:nvPr/>
              </p:nvSpPr>
              <p:spPr>
                <a:xfrm>
                  <a:off x="861218" y="1988611"/>
                  <a:ext cx="1513674" cy="164936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in one of the following fields (letter of guarantee number, project number, or order number)</a:t>
                  </a:r>
                  <a:endParaRPr lang="ar-SA" sz="1200" dirty="0"/>
                </a:p>
                <a:p>
                  <a:pPr algn="ctr"/>
                  <a:endParaRPr lang="ar-SA" sz="1200" b="1" dirty="0"/>
                </a:p>
              </p:txBody>
            </p:sp>
            <p:sp>
              <p:nvSpPr>
                <p:cNvPr id="64" name="Oval 6">
                  <a:extLst>
                    <a:ext uri="{FF2B5EF4-FFF2-40B4-BE49-F238E27FC236}">
                      <a16:creationId xmlns="" xmlns:a16="http://schemas.microsoft.com/office/drawing/2014/main" id="{CF656099-6A95-A7F2-D2D6-0401E03FBDB0}"/>
                    </a:ext>
                  </a:extLst>
                </p:cNvPr>
                <p:cNvSpPr/>
                <p:nvPr/>
              </p:nvSpPr>
              <p:spPr>
                <a:xfrm>
                  <a:off x="2387115" y="19747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65" name="رابط مستقيم 22">
                  <a:extLst>
                    <a:ext uri="{FF2B5EF4-FFF2-40B4-BE49-F238E27FC236}">
                      <a16:creationId xmlns="" xmlns:a16="http://schemas.microsoft.com/office/drawing/2014/main" id="{E312FE26-CC80-E9DE-F610-84E28A9BE2B9}"/>
                    </a:ext>
                  </a:extLst>
                </p:cNvPr>
                <p:cNvCxnSpPr>
                  <a:cxnSpLocks/>
                </p:cNvCxnSpPr>
                <p:nvPr/>
              </p:nvCxnSpPr>
              <p:spPr>
                <a:xfrm flipH="1">
                  <a:off x="2346218" y="1972501"/>
                  <a:ext cx="3233894" cy="16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Straight Arrow Connector 4">
                  <a:extLst>
                    <a:ext uri="{FF2B5EF4-FFF2-40B4-BE49-F238E27FC236}">
                      <a16:creationId xmlns="" xmlns:a16="http://schemas.microsoft.com/office/drawing/2014/main" id="{84E852EE-EB8D-4047-FBF8-4CDEECE40837}"/>
                    </a:ext>
                  </a:extLst>
                </p:cNvPr>
                <p:cNvCxnSpPr>
                  <a:cxnSpLocks/>
                </p:cNvCxnSpPr>
                <p:nvPr/>
              </p:nvCxnSpPr>
              <p:spPr>
                <a:xfrm flipV="1">
                  <a:off x="3275856" y="2420888"/>
                  <a:ext cx="0" cy="54108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7" name="Rectangle 5">
                  <a:extLst>
                    <a:ext uri="{FF2B5EF4-FFF2-40B4-BE49-F238E27FC236}">
                      <a16:creationId xmlns="" xmlns:a16="http://schemas.microsoft.com/office/drawing/2014/main" id="{22AB8E42-36CC-E547-44ED-F74FCD73C924}"/>
                    </a:ext>
                  </a:extLst>
                </p:cNvPr>
                <p:cNvSpPr/>
                <p:nvPr/>
              </p:nvSpPr>
              <p:spPr>
                <a:xfrm>
                  <a:off x="2750232" y="2961972"/>
                  <a:ext cx="1533733" cy="12486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Click </a:t>
                  </a:r>
                  <a:r>
                    <a:rPr lang="en-US" sz="1200" dirty="0" smtClean="0"/>
                    <a:t>on </a:t>
                  </a:r>
                  <a:r>
                    <a:rPr lang="en-US" sz="1200" dirty="0"/>
                    <a:t>Indicators for arranging the numbers of letters of guarantee either ascending or descending</a:t>
                  </a:r>
                  <a:endParaRPr lang="ar-SA" sz="1200" dirty="0"/>
                </a:p>
                <a:p>
                  <a:pPr algn="ctr"/>
                  <a:endParaRPr lang="ar-SA" sz="1200" b="1" dirty="0"/>
                </a:p>
              </p:txBody>
            </p:sp>
            <p:sp>
              <p:nvSpPr>
                <p:cNvPr id="68" name="Oval 6">
                  <a:extLst>
                    <a:ext uri="{FF2B5EF4-FFF2-40B4-BE49-F238E27FC236}">
                      <a16:creationId xmlns="" xmlns:a16="http://schemas.microsoft.com/office/drawing/2014/main" id="{264CAF94-03F2-F015-A74F-86DEA5F7BE92}"/>
                    </a:ext>
                  </a:extLst>
                </p:cNvPr>
                <p:cNvSpPr/>
                <p:nvPr/>
              </p:nvSpPr>
              <p:spPr>
                <a:xfrm>
                  <a:off x="3304905" y="2490170"/>
                  <a:ext cx="246694" cy="250214"/>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69" name="Rectangle 16">
                  <a:extLst>
                    <a:ext uri="{FF2B5EF4-FFF2-40B4-BE49-F238E27FC236}">
                      <a16:creationId xmlns="" xmlns:a16="http://schemas.microsoft.com/office/drawing/2014/main" id="{B9711B6F-5974-9A9C-5B0F-9BEC572E6E88}"/>
                    </a:ext>
                  </a:extLst>
                </p:cNvPr>
                <p:cNvSpPr/>
                <p:nvPr/>
              </p:nvSpPr>
              <p:spPr>
                <a:xfrm>
                  <a:off x="1830476" y="4757492"/>
                  <a:ext cx="832989" cy="199457"/>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70" name="Straight Arrow Connector 11">
                  <a:extLst>
                    <a:ext uri="{FF2B5EF4-FFF2-40B4-BE49-F238E27FC236}">
                      <a16:creationId xmlns="" xmlns:a16="http://schemas.microsoft.com/office/drawing/2014/main" id="{12C0A6D6-E730-FE7C-9554-E08975F401E5}"/>
                    </a:ext>
                  </a:extLst>
                </p:cNvPr>
                <p:cNvCxnSpPr>
                  <a:cxnSpLocks/>
                </p:cNvCxnSpPr>
                <p:nvPr/>
              </p:nvCxnSpPr>
              <p:spPr>
                <a:xfrm>
                  <a:off x="1618055" y="4246246"/>
                  <a:ext cx="299191" cy="400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1" name="Straight Arrow Connector 4">
                  <a:extLst>
                    <a:ext uri="{FF2B5EF4-FFF2-40B4-BE49-F238E27FC236}">
                      <a16:creationId xmlns="" xmlns:a16="http://schemas.microsoft.com/office/drawing/2014/main" id="{90807D40-C50E-BA14-BB2E-392B4173675A}"/>
                    </a:ext>
                  </a:extLst>
                </p:cNvPr>
                <p:cNvCxnSpPr>
                  <a:cxnSpLocks/>
                </p:cNvCxnSpPr>
                <p:nvPr/>
              </p:nvCxnSpPr>
              <p:spPr>
                <a:xfrm>
                  <a:off x="4932040" y="1988611"/>
                  <a:ext cx="0" cy="2959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2" name="Straight Arrow Connector 4">
                  <a:extLst>
                    <a:ext uri="{FF2B5EF4-FFF2-40B4-BE49-F238E27FC236}">
                      <a16:creationId xmlns="" xmlns:a16="http://schemas.microsoft.com/office/drawing/2014/main" id="{F1211990-1451-B678-E3F9-39ACB2EE9622}"/>
                    </a:ext>
                  </a:extLst>
                </p:cNvPr>
                <p:cNvCxnSpPr>
                  <a:cxnSpLocks/>
                </p:cNvCxnSpPr>
                <p:nvPr/>
              </p:nvCxnSpPr>
              <p:spPr>
                <a:xfrm>
                  <a:off x="5580112" y="1976777"/>
                  <a:ext cx="0" cy="3548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52" name="Rectangle 51"/>
              <p:cNvSpPr/>
              <p:nvPr/>
            </p:nvSpPr>
            <p:spPr>
              <a:xfrm>
                <a:off x="1812513" y="1330483"/>
                <a:ext cx="5271717" cy="369332"/>
              </a:xfrm>
              <a:prstGeom prst="rect">
                <a:avLst/>
              </a:prstGeom>
            </p:spPr>
            <p:txBody>
              <a:bodyPr wrap="square">
                <a:spAutoFit/>
              </a:bodyPr>
              <a:lstStyle/>
              <a:p>
                <a:pPr algn="ctr"/>
                <a:endParaRPr lang="en-US" dirty="0"/>
              </a:p>
            </p:txBody>
          </p:sp>
        </p:grpSp>
        <p:sp>
          <p:nvSpPr>
            <p:cNvPr id="2" name="Rectangle 1"/>
            <p:cNvSpPr/>
            <p:nvPr/>
          </p:nvSpPr>
          <p:spPr>
            <a:xfrm>
              <a:off x="1409638" y="1400981"/>
              <a:ext cx="5925281" cy="646331"/>
            </a:xfrm>
            <a:prstGeom prst="rect">
              <a:avLst/>
            </a:prstGeom>
          </p:spPr>
          <p:txBody>
            <a:bodyPr wrap="square">
              <a:spAutoFit/>
            </a:bodyPr>
            <a:lstStyle/>
            <a:p>
              <a:pPr algn="l"/>
              <a:r>
                <a:rPr lang="en-US" dirty="0"/>
                <a:t>This </a:t>
              </a:r>
              <a:r>
                <a:rPr lang="en-US" dirty="0" smtClean="0"/>
                <a:t>page enables </a:t>
              </a:r>
              <a:r>
                <a:rPr lang="en-US" dirty="0"/>
                <a:t>us to view the entity’s electronic letters of guarantee</a:t>
              </a:r>
              <a:endParaRPr lang="ar-SA" dirty="0"/>
            </a:p>
          </p:txBody>
        </p:sp>
      </p:grpSp>
    </p:spTree>
    <p:extLst>
      <p:ext uri="{BB962C8B-B14F-4D97-AF65-F5344CB8AC3E}">
        <p14:creationId xmlns:p14="http://schemas.microsoft.com/office/powerpoint/2010/main" val="3443672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61213929"/>
              </p:ext>
            </p:extLst>
          </p:nvPr>
        </p:nvGraphicFramePr>
        <p:xfrm>
          <a:off x="1259632" y="836712"/>
          <a:ext cx="6599308" cy="542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76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مجموعة 12">
            <a:extLst>
              <a:ext uri="{FF2B5EF4-FFF2-40B4-BE49-F238E27FC236}">
                <a16:creationId xmlns="" xmlns:a16="http://schemas.microsoft.com/office/drawing/2014/main" id="{19068813-5591-07AF-8729-453C251A9A87}"/>
              </a:ext>
            </a:extLst>
          </p:cNvPr>
          <p:cNvGrpSpPr/>
          <p:nvPr/>
        </p:nvGrpSpPr>
        <p:grpSpPr>
          <a:xfrm>
            <a:off x="453857" y="592346"/>
            <a:ext cx="8161581" cy="5673308"/>
            <a:chOff x="854139" y="476672"/>
            <a:chExt cx="8161581" cy="5673308"/>
          </a:xfrm>
        </p:grpSpPr>
        <p:pic>
          <p:nvPicPr>
            <p:cNvPr id="14" name="صورة 11">
              <a:extLst>
                <a:ext uri="{FF2B5EF4-FFF2-40B4-BE49-F238E27FC236}">
                  <a16:creationId xmlns="" xmlns:a16="http://schemas.microsoft.com/office/drawing/2014/main" id="{1916D349-130E-3F4F-595E-9602241E0F4D}"/>
                </a:ext>
              </a:extLst>
            </p:cNvPr>
            <p:cNvPicPr>
              <a:picLocks noChangeAspect="1"/>
            </p:cNvPicPr>
            <p:nvPr/>
          </p:nvPicPr>
          <p:blipFill rotWithShape="1">
            <a:blip r:embed="rId2"/>
            <a:srcRect t="8776" b="4842"/>
            <a:stretch/>
          </p:blipFill>
          <p:spPr>
            <a:xfrm>
              <a:off x="854139" y="1727311"/>
              <a:ext cx="7074824" cy="4422669"/>
            </a:xfrm>
            <a:prstGeom prst="rect">
              <a:avLst/>
            </a:prstGeom>
          </p:spPr>
        </p:pic>
        <p:pic>
          <p:nvPicPr>
            <p:cNvPr id="15" name="Picture 4">
              <a:extLst>
                <a:ext uri="{FF2B5EF4-FFF2-40B4-BE49-F238E27FC236}">
                  <a16:creationId xmlns="" xmlns:a16="http://schemas.microsoft.com/office/drawing/2014/main" id="{5E395604-E6E7-4644-0075-1D7B09D32BCF}"/>
                </a:ext>
              </a:extLst>
            </p:cNvPr>
            <p:cNvPicPr>
              <a:picLocks noChangeAspect="1"/>
            </p:cNvPicPr>
            <p:nvPr/>
          </p:nvPicPr>
          <p:blipFill rotWithShape="1">
            <a:blip r:embed="rId3"/>
            <a:srcRect l="9765" t="23152" r="11212" b="8344"/>
            <a:stretch/>
          </p:blipFill>
          <p:spPr bwMode="auto">
            <a:xfrm>
              <a:off x="2123728" y="1782844"/>
              <a:ext cx="5785201" cy="4367136"/>
            </a:xfrm>
            <a:prstGeom prst="rect">
              <a:avLst/>
            </a:prstGeom>
            <a:ln>
              <a:noFill/>
            </a:ln>
            <a:extLst>
              <a:ext uri="{53640926-AAD7-44D8-BBD7-CCE9431645EC}">
                <a14:shadowObscured xmlns:a14="http://schemas.microsoft.com/office/drawing/2010/main"/>
              </a:ext>
            </a:extLst>
          </p:spPr>
        </p:pic>
        <p:sp>
          <p:nvSpPr>
            <p:cNvPr id="16" name="Rectangle 1">
              <a:extLst>
                <a:ext uri="{FF2B5EF4-FFF2-40B4-BE49-F238E27FC236}">
                  <a16:creationId xmlns="" xmlns:a16="http://schemas.microsoft.com/office/drawing/2014/main" id="{06FB298E-3D1B-9155-F32A-1A983103D5B2}"/>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en-US" sz="2000" b="1" dirty="0"/>
                <a:t>View electronic letters of guarantee </a:t>
              </a:r>
              <a:r>
                <a:rPr lang="ar-YE" sz="2000" b="1" dirty="0"/>
                <a:t>(</a:t>
              </a:r>
              <a:r>
                <a:rPr lang="en-US" sz="2000" b="1" dirty="0"/>
                <a:t>.LCLG</a:t>
              </a:r>
              <a:r>
                <a:rPr lang="ar-YE" sz="2000" b="1" dirty="0"/>
                <a:t>)</a:t>
              </a:r>
              <a:r>
                <a:rPr lang="en-US" sz="2000" b="1" dirty="0"/>
                <a:t>page</a:t>
              </a:r>
              <a:endParaRPr lang="en-US" sz="2000" b="1" dirty="0"/>
            </a:p>
          </p:txBody>
        </p:sp>
        <p:cxnSp>
          <p:nvCxnSpPr>
            <p:cNvPr id="17" name="Straight Arrow Connector 16">
              <a:extLst>
                <a:ext uri="{FF2B5EF4-FFF2-40B4-BE49-F238E27FC236}">
                  <a16:creationId xmlns="" xmlns:a16="http://schemas.microsoft.com/office/drawing/2014/main" id="{C7844112-F25C-3A0A-1145-79A64A80D21A}"/>
                </a:ext>
              </a:extLst>
            </p:cNvPr>
            <p:cNvCxnSpPr/>
            <p:nvPr/>
          </p:nvCxnSpPr>
          <p:spPr>
            <a:xfrm flipH="1">
              <a:off x="7234737" y="27193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 xmlns:a16="http://schemas.microsoft.com/office/drawing/2014/main" id="{0275D29E-176A-7009-E484-A9AA8CC06716}"/>
                </a:ext>
              </a:extLst>
            </p:cNvPr>
            <p:cNvSpPr/>
            <p:nvPr/>
          </p:nvSpPr>
          <p:spPr>
            <a:xfrm>
              <a:off x="7988905" y="2089190"/>
              <a:ext cx="1007931" cy="246013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Click </a:t>
              </a:r>
              <a:r>
                <a:rPr lang="en-US" sz="1200" dirty="0" smtClean="0"/>
                <a:t>print </a:t>
              </a:r>
              <a:r>
                <a:rPr lang="en-US" sz="1200" dirty="0"/>
                <a:t>To print the contract document, the letter will be transferred to the approval interface after printing</a:t>
              </a:r>
              <a:endParaRPr lang="ar-SA" sz="1200" dirty="0"/>
            </a:p>
            <a:p>
              <a:pPr algn="ctr"/>
              <a:endParaRPr lang="ar-SA" sz="1200" b="1" dirty="0"/>
            </a:p>
          </p:txBody>
        </p:sp>
        <p:sp>
          <p:nvSpPr>
            <p:cNvPr id="19" name="Oval 18">
              <a:extLst>
                <a:ext uri="{FF2B5EF4-FFF2-40B4-BE49-F238E27FC236}">
                  <a16:creationId xmlns="" xmlns:a16="http://schemas.microsoft.com/office/drawing/2014/main" id="{36EDD8F8-ADA1-F800-5DD4-BB8F3F576432}"/>
                </a:ext>
              </a:extLst>
            </p:cNvPr>
            <p:cNvSpPr/>
            <p:nvPr/>
          </p:nvSpPr>
          <p:spPr>
            <a:xfrm>
              <a:off x="7738793" y="247228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20" name="Straight Arrow Connector 4">
              <a:extLst>
                <a:ext uri="{FF2B5EF4-FFF2-40B4-BE49-F238E27FC236}">
                  <a16:creationId xmlns="" xmlns:a16="http://schemas.microsoft.com/office/drawing/2014/main" id="{B7CB3A9B-9F8D-D637-429A-001C39F3D034}"/>
                </a:ext>
              </a:extLst>
            </p:cNvPr>
            <p:cNvCxnSpPr>
              <a:cxnSpLocks/>
            </p:cNvCxnSpPr>
            <p:nvPr/>
          </p:nvCxnSpPr>
          <p:spPr>
            <a:xfrm flipH="1">
              <a:off x="7258282" y="5389325"/>
              <a:ext cx="66085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5">
              <a:extLst>
                <a:ext uri="{FF2B5EF4-FFF2-40B4-BE49-F238E27FC236}">
                  <a16:creationId xmlns="" xmlns:a16="http://schemas.microsoft.com/office/drawing/2014/main" id="{2D66BEB7-EB35-2E34-38D0-52E3C3B3395E}"/>
                </a:ext>
              </a:extLst>
            </p:cNvPr>
            <p:cNvSpPr/>
            <p:nvPr/>
          </p:nvSpPr>
          <p:spPr>
            <a:xfrm>
              <a:off x="8007789" y="4753486"/>
              <a:ext cx="1007931" cy="13964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Click </a:t>
              </a:r>
              <a:r>
                <a:rPr lang="en-US" sz="1200" dirty="0" smtClean="0"/>
                <a:t>on </a:t>
              </a:r>
              <a:r>
                <a:rPr lang="en-US" sz="1200" dirty="0"/>
                <a:t>Cancel To cancel the letter if there is no approval</a:t>
              </a:r>
              <a:endParaRPr lang="ar-SA" sz="1200" dirty="0"/>
            </a:p>
            <a:p>
              <a:pPr algn="ctr"/>
              <a:endParaRPr lang="ar-SA" sz="1200" b="1" dirty="0"/>
            </a:p>
          </p:txBody>
        </p:sp>
        <p:sp>
          <p:nvSpPr>
            <p:cNvPr id="22" name="Oval 6">
              <a:extLst>
                <a:ext uri="{FF2B5EF4-FFF2-40B4-BE49-F238E27FC236}">
                  <a16:creationId xmlns="" xmlns:a16="http://schemas.microsoft.com/office/drawing/2014/main" id="{D3550B78-F6D2-0FDF-E098-83A59229AC69}"/>
                </a:ext>
              </a:extLst>
            </p:cNvPr>
            <p:cNvSpPr/>
            <p:nvPr/>
          </p:nvSpPr>
          <p:spPr>
            <a:xfrm>
              <a:off x="7738792" y="5121898"/>
              <a:ext cx="194705" cy="26742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pic>
          <p:nvPicPr>
            <p:cNvPr id="23" name="صورة 1">
              <a:extLst>
                <a:ext uri="{FF2B5EF4-FFF2-40B4-BE49-F238E27FC236}">
                  <a16:creationId xmlns="" xmlns:a16="http://schemas.microsoft.com/office/drawing/2014/main" id="{310E830D-7DD0-3A53-BE04-605F808861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8752" t="7980" r="13869" b="5179"/>
            <a:stretch/>
          </p:blipFill>
          <p:spPr>
            <a:xfrm>
              <a:off x="2207453" y="2355559"/>
              <a:ext cx="4896545" cy="3672408"/>
            </a:xfrm>
            <a:prstGeom prst="rect">
              <a:avLst/>
            </a:prstGeom>
          </p:spPr>
        </p:pic>
      </p:grpSp>
    </p:spTree>
    <p:extLst>
      <p:ext uri="{BB962C8B-B14F-4D97-AF65-F5344CB8AC3E}">
        <p14:creationId xmlns:p14="http://schemas.microsoft.com/office/powerpoint/2010/main" val="219423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9552" y="476672"/>
            <a:ext cx="7805242" cy="5681806"/>
            <a:chOff x="539552" y="476672"/>
            <a:chExt cx="7805242" cy="5681806"/>
          </a:xfrm>
        </p:grpSpPr>
        <p:pic>
          <p:nvPicPr>
            <p:cNvPr id="11" name="صورة 2">
              <a:extLst>
                <a:ext uri="{FF2B5EF4-FFF2-40B4-BE49-F238E27FC236}">
                  <a16:creationId xmlns="" xmlns:a16="http://schemas.microsoft.com/office/drawing/2014/main" id="{DE487B27-903A-BE0D-C357-9927ABF13A18}"/>
                </a:ext>
              </a:extLst>
            </p:cNvPr>
            <p:cNvPicPr>
              <a:picLocks noChangeAspect="1"/>
            </p:cNvPicPr>
            <p:nvPr/>
          </p:nvPicPr>
          <p:blipFill rotWithShape="1">
            <a:blip r:embed="rId2"/>
            <a:srcRect t="8776" b="4842"/>
            <a:stretch/>
          </p:blipFill>
          <p:spPr>
            <a:xfrm>
              <a:off x="539552" y="1735809"/>
              <a:ext cx="6822496" cy="4422669"/>
            </a:xfrm>
            <a:prstGeom prst="rect">
              <a:avLst/>
            </a:prstGeom>
          </p:spPr>
        </p:pic>
        <p:pic>
          <p:nvPicPr>
            <p:cNvPr id="12" name="Picture 1">
              <a:extLst>
                <a:ext uri="{FF2B5EF4-FFF2-40B4-BE49-F238E27FC236}">
                  <a16:creationId xmlns="" xmlns:a16="http://schemas.microsoft.com/office/drawing/2014/main" id="{EE03C407-5E15-1C18-E9A3-7069A636C13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445" t="23473" r="10688" b="9646"/>
            <a:stretch/>
          </p:blipFill>
          <p:spPr bwMode="auto">
            <a:xfrm>
              <a:off x="1755556" y="1760602"/>
              <a:ext cx="5606491" cy="4384326"/>
            </a:xfrm>
            <a:prstGeom prst="rect">
              <a:avLst/>
            </a:prstGeom>
            <a:ln>
              <a:noFill/>
            </a:ln>
            <a:extLst>
              <a:ext uri="{53640926-AAD7-44D8-BBD7-CCE9431645EC}">
                <a14:shadowObscured xmlns:a14="http://schemas.microsoft.com/office/drawing/2010/main"/>
              </a:ext>
            </a:extLst>
          </p:spPr>
        </p:pic>
        <p:sp>
          <p:nvSpPr>
            <p:cNvPr id="13" name="Rectangle 1">
              <a:extLst>
                <a:ext uri="{FF2B5EF4-FFF2-40B4-BE49-F238E27FC236}">
                  <a16:creationId xmlns="" xmlns:a16="http://schemas.microsoft.com/office/drawing/2014/main" id="{D50F52D5-6CFB-160D-BA8A-E64B2DD08759}"/>
                </a:ext>
              </a:extLst>
            </p:cNvPr>
            <p:cNvSpPr/>
            <p:nvPr/>
          </p:nvSpPr>
          <p:spPr>
            <a:xfrm>
              <a:off x="21290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Electronic letters of guarantee approval screen (LCLG).</a:t>
              </a:r>
              <a:endParaRPr lang="en-US" sz="2000" b="1" dirty="0"/>
            </a:p>
          </p:txBody>
        </p:sp>
        <p:cxnSp>
          <p:nvCxnSpPr>
            <p:cNvPr id="14" name="Straight Arrow Connector 4">
              <a:extLst>
                <a:ext uri="{FF2B5EF4-FFF2-40B4-BE49-F238E27FC236}">
                  <a16:creationId xmlns="" xmlns:a16="http://schemas.microsoft.com/office/drawing/2014/main" id="{EA915AD4-A8FA-BE8D-2328-FB519697E1D1}"/>
                </a:ext>
              </a:extLst>
            </p:cNvPr>
            <p:cNvCxnSpPr>
              <a:cxnSpLocks/>
            </p:cNvCxnSpPr>
            <p:nvPr/>
          </p:nvCxnSpPr>
          <p:spPr>
            <a:xfrm flipH="1">
              <a:off x="6065587" y="2081454"/>
              <a:ext cx="78093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Oval 6">
              <a:extLst>
                <a:ext uri="{FF2B5EF4-FFF2-40B4-BE49-F238E27FC236}">
                  <a16:creationId xmlns="" xmlns:a16="http://schemas.microsoft.com/office/drawing/2014/main" id="{5094DDCE-B25E-81D7-AD7A-4B41C485C591}"/>
                </a:ext>
              </a:extLst>
            </p:cNvPr>
            <p:cNvSpPr/>
            <p:nvPr/>
          </p:nvSpPr>
          <p:spPr>
            <a:xfrm>
              <a:off x="6575583" y="179342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6" name="Rectangle 5">
              <a:extLst>
                <a:ext uri="{FF2B5EF4-FFF2-40B4-BE49-F238E27FC236}">
                  <a16:creationId xmlns="" xmlns:a16="http://schemas.microsoft.com/office/drawing/2014/main" id="{063989D9-FC89-944F-86A4-BA02D591B185}"/>
                </a:ext>
              </a:extLst>
            </p:cNvPr>
            <p:cNvSpPr/>
            <p:nvPr/>
          </p:nvSpPr>
          <p:spPr>
            <a:xfrm>
              <a:off x="6831120" y="1849809"/>
              <a:ext cx="1513674" cy="75179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Approved </a:t>
              </a:r>
              <a:r>
                <a:rPr lang="en-US" sz="1200" dirty="0" smtClean="0"/>
                <a:t>button</a:t>
              </a:r>
              <a:r>
                <a:rPr lang="ar-SA" sz="1200" dirty="0" smtClean="0"/>
                <a:t> </a:t>
              </a:r>
              <a:r>
                <a:rPr lang="en-US" sz="1200" dirty="0"/>
                <a:t>requests</a:t>
              </a:r>
              <a:endParaRPr lang="ar-SA" sz="1200" dirty="0"/>
            </a:p>
            <a:p>
              <a:pPr algn="ctr"/>
              <a:endParaRPr lang="ar-SA" sz="1200" b="1" dirty="0"/>
            </a:p>
          </p:txBody>
        </p:sp>
      </p:grpSp>
    </p:spTree>
    <p:extLst>
      <p:ext uri="{BB962C8B-B14F-4D97-AF65-F5344CB8AC3E}">
        <p14:creationId xmlns:p14="http://schemas.microsoft.com/office/powerpoint/2010/main" val="73508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33605" y="460546"/>
            <a:ext cx="7886392" cy="5681806"/>
            <a:chOff x="743500" y="460546"/>
            <a:chExt cx="7886392" cy="5681806"/>
          </a:xfrm>
        </p:grpSpPr>
        <p:pic>
          <p:nvPicPr>
            <p:cNvPr id="29" name="صورة 1">
              <a:extLst>
                <a:ext uri="{FF2B5EF4-FFF2-40B4-BE49-F238E27FC236}">
                  <a16:creationId xmlns="" xmlns:a16="http://schemas.microsoft.com/office/drawing/2014/main" id="{225ED280-DEDD-2C12-0D22-FE5E90F69B64}"/>
                </a:ext>
              </a:extLst>
            </p:cNvPr>
            <p:cNvPicPr>
              <a:picLocks noChangeAspect="1"/>
            </p:cNvPicPr>
            <p:nvPr/>
          </p:nvPicPr>
          <p:blipFill rotWithShape="1">
            <a:blip r:embed="rId2"/>
            <a:srcRect t="8776" b="4842"/>
            <a:stretch/>
          </p:blipFill>
          <p:spPr>
            <a:xfrm>
              <a:off x="743500" y="1719683"/>
              <a:ext cx="6822496" cy="4422669"/>
            </a:xfrm>
            <a:prstGeom prst="rect">
              <a:avLst/>
            </a:prstGeom>
          </p:spPr>
        </p:pic>
        <p:pic>
          <p:nvPicPr>
            <p:cNvPr id="30" name="Picture 9">
              <a:extLst>
                <a:ext uri="{FF2B5EF4-FFF2-40B4-BE49-F238E27FC236}">
                  <a16:creationId xmlns="" xmlns:a16="http://schemas.microsoft.com/office/drawing/2014/main" id="{AE4CD8C8-735B-CA2F-E4DD-44A605AF4648}"/>
                </a:ext>
              </a:extLst>
            </p:cNvPr>
            <p:cNvPicPr>
              <a:picLocks noChangeAspect="1"/>
            </p:cNvPicPr>
            <p:nvPr/>
          </p:nvPicPr>
          <p:blipFill rotWithShape="1">
            <a:blip r:embed="rId3"/>
            <a:srcRect l="21406" t="22830" r="11031" b="9311"/>
            <a:stretch/>
          </p:blipFill>
          <p:spPr bwMode="auto">
            <a:xfrm>
              <a:off x="2030842" y="1804600"/>
              <a:ext cx="5491918" cy="4321626"/>
            </a:xfrm>
            <a:prstGeom prst="rect">
              <a:avLst/>
            </a:prstGeom>
            <a:ln>
              <a:noFill/>
            </a:ln>
            <a:extLst>
              <a:ext uri="{53640926-AAD7-44D8-BBD7-CCE9431645EC}">
                <a14:shadowObscured xmlns:a14="http://schemas.microsoft.com/office/drawing/2010/main"/>
              </a:ext>
            </a:extLst>
          </p:spPr>
        </p:pic>
        <p:sp>
          <p:nvSpPr>
            <p:cNvPr id="31" name="Rectangle 1">
              <a:extLst>
                <a:ext uri="{FF2B5EF4-FFF2-40B4-BE49-F238E27FC236}">
                  <a16:creationId xmlns="" xmlns:a16="http://schemas.microsoft.com/office/drawing/2014/main" id="{9A66A7C4-061B-F00E-2E3A-43C63357F0FB}"/>
                </a:ext>
              </a:extLst>
            </p:cNvPr>
            <p:cNvSpPr/>
            <p:nvPr/>
          </p:nvSpPr>
          <p:spPr>
            <a:xfrm>
              <a:off x="2332981" y="460546"/>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View the Electronic Letters of Guarantee (.LCLG) approval </a:t>
              </a:r>
              <a:r>
                <a:rPr lang="en-US" sz="2000" b="1" dirty="0" smtClean="0"/>
                <a:t>page.</a:t>
              </a:r>
              <a:endParaRPr lang="en-US" sz="2000" b="1" dirty="0"/>
            </a:p>
          </p:txBody>
        </p:sp>
        <p:cxnSp>
          <p:nvCxnSpPr>
            <p:cNvPr id="32" name="Straight Arrow Connector 31">
              <a:extLst>
                <a:ext uri="{FF2B5EF4-FFF2-40B4-BE49-F238E27FC236}">
                  <a16:creationId xmlns="" xmlns:a16="http://schemas.microsoft.com/office/drawing/2014/main" id="{DD6F51EF-3B23-C8B7-A588-629FBDDDFB6A}"/>
                </a:ext>
              </a:extLst>
            </p:cNvPr>
            <p:cNvCxnSpPr>
              <a:cxnSpLocks/>
            </p:cNvCxnSpPr>
            <p:nvPr/>
          </p:nvCxnSpPr>
          <p:spPr>
            <a:xfrm flipH="1">
              <a:off x="3232051" y="2444345"/>
              <a:ext cx="222633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 xmlns:a16="http://schemas.microsoft.com/office/drawing/2014/main" id="{3CA5C986-1EC8-6EF9-E880-9BC3E2A53037}"/>
                </a:ext>
              </a:extLst>
            </p:cNvPr>
            <p:cNvSpPr/>
            <p:nvPr/>
          </p:nvSpPr>
          <p:spPr>
            <a:xfrm>
              <a:off x="5338965" y="2135711"/>
              <a:ext cx="2666898" cy="4320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Search </a:t>
              </a:r>
              <a:r>
                <a:rPr lang="en-US" sz="1200" dirty="0"/>
                <a:t>for the purpose of letter of guarantee</a:t>
              </a:r>
              <a:endParaRPr lang="ar-SA" sz="1200" dirty="0"/>
            </a:p>
            <a:p>
              <a:pPr algn="ctr"/>
              <a:endParaRPr lang="en-US" sz="1200" b="1" dirty="0"/>
            </a:p>
          </p:txBody>
        </p:sp>
        <p:cxnSp>
          <p:nvCxnSpPr>
            <p:cNvPr id="35" name="Straight Arrow Connector 4">
              <a:extLst>
                <a:ext uri="{FF2B5EF4-FFF2-40B4-BE49-F238E27FC236}">
                  <a16:creationId xmlns="" xmlns:a16="http://schemas.microsoft.com/office/drawing/2014/main" id="{81C2693C-85B1-F2C8-AC86-0B547F93A847}"/>
                </a:ext>
              </a:extLst>
            </p:cNvPr>
            <p:cNvCxnSpPr>
              <a:cxnSpLocks/>
            </p:cNvCxnSpPr>
            <p:nvPr/>
          </p:nvCxnSpPr>
          <p:spPr>
            <a:xfrm>
              <a:off x="2917699" y="1948616"/>
              <a:ext cx="1" cy="41926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0" name="Rectangle 5">
              <a:extLst>
                <a:ext uri="{FF2B5EF4-FFF2-40B4-BE49-F238E27FC236}">
                  <a16:creationId xmlns="" xmlns:a16="http://schemas.microsoft.com/office/drawing/2014/main" id="{845E7980-C018-AFD0-F03C-E173C0C5D053}"/>
                </a:ext>
              </a:extLst>
            </p:cNvPr>
            <p:cNvSpPr/>
            <p:nvPr/>
          </p:nvSpPr>
          <p:spPr>
            <a:xfrm>
              <a:off x="2655465" y="1570311"/>
              <a:ext cx="2457054" cy="45354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by name of the letter of guarantee </a:t>
              </a:r>
              <a:r>
                <a:rPr lang="en-US" sz="1200" dirty="0" smtClean="0"/>
                <a:t>provider</a:t>
              </a:r>
              <a:endParaRPr lang="ar-SA" sz="1200" dirty="0"/>
            </a:p>
          </p:txBody>
        </p:sp>
        <p:sp>
          <p:nvSpPr>
            <p:cNvPr id="34" name="Oval 33">
              <a:extLst>
                <a:ext uri="{FF2B5EF4-FFF2-40B4-BE49-F238E27FC236}">
                  <a16:creationId xmlns="" xmlns:a16="http://schemas.microsoft.com/office/drawing/2014/main" id="{2CA4EC8C-CD3B-1553-6768-6F50024D5421}"/>
                </a:ext>
              </a:extLst>
            </p:cNvPr>
            <p:cNvSpPr/>
            <p:nvPr/>
          </p:nvSpPr>
          <p:spPr>
            <a:xfrm>
              <a:off x="2712848" y="173952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42" name="Rectangle 5">
              <a:extLst>
                <a:ext uri="{FF2B5EF4-FFF2-40B4-BE49-F238E27FC236}">
                  <a16:creationId xmlns="" xmlns:a16="http://schemas.microsoft.com/office/drawing/2014/main" id="{0E1D7EA3-9B07-F06A-C13E-B740DC811C59}"/>
                </a:ext>
              </a:extLst>
            </p:cNvPr>
            <p:cNvSpPr/>
            <p:nvPr/>
          </p:nvSpPr>
          <p:spPr>
            <a:xfrm>
              <a:off x="5338965" y="2567759"/>
              <a:ext cx="2789397" cy="4264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Search </a:t>
              </a:r>
              <a:r>
                <a:rPr lang="en-US" sz="1200" dirty="0"/>
                <a:t>for the printing date of the letter contract</a:t>
              </a:r>
              <a:endParaRPr lang="ar-SA" sz="1200" dirty="0"/>
            </a:p>
            <a:p>
              <a:pPr algn="ctr"/>
              <a:endParaRPr lang="en-US" sz="1200" b="1" dirty="0"/>
            </a:p>
          </p:txBody>
        </p:sp>
        <p:sp>
          <p:nvSpPr>
            <p:cNvPr id="43" name="Rectangle 5">
              <a:extLst>
                <a:ext uri="{FF2B5EF4-FFF2-40B4-BE49-F238E27FC236}">
                  <a16:creationId xmlns="" xmlns:a16="http://schemas.microsoft.com/office/drawing/2014/main" id="{28A781FC-8CD3-9D21-F418-D50B1C863A60}"/>
                </a:ext>
              </a:extLst>
            </p:cNvPr>
            <p:cNvSpPr/>
            <p:nvPr/>
          </p:nvSpPr>
          <p:spPr>
            <a:xfrm>
              <a:off x="4601764" y="2983311"/>
              <a:ext cx="2716988" cy="26853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Search </a:t>
              </a:r>
              <a:r>
                <a:rPr lang="en-US" sz="1200" dirty="0"/>
                <a:t> </a:t>
              </a:r>
              <a:r>
                <a:rPr lang="en-US" sz="1200" dirty="0" smtClean="0"/>
                <a:t>for the project closing date  </a:t>
              </a:r>
              <a:endParaRPr lang="en-US" sz="1200" dirty="0"/>
            </a:p>
          </p:txBody>
        </p:sp>
        <p:sp>
          <p:nvSpPr>
            <p:cNvPr id="44" name="Rectangle 5">
              <a:extLst>
                <a:ext uri="{FF2B5EF4-FFF2-40B4-BE49-F238E27FC236}">
                  <a16:creationId xmlns="" xmlns:a16="http://schemas.microsoft.com/office/drawing/2014/main" id="{048CFE13-296D-3524-64D8-36EA1DC6D23D}"/>
                </a:ext>
              </a:extLst>
            </p:cNvPr>
            <p:cNvSpPr/>
            <p:nvPr/>
          </p:nvSpPr>
          <p:spPr>
            <a:xfrm>
              <a:off x="4601765" y="3260034"/>
              <a:ext cx="1915544" cy="3536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by letter </a:t>
              </a:r>
              <a:r>
                <a:rPr lang="en-US" sz="1200" dirty="0" smtClean="0"/>
                <a:t>amount</a:t>
              </a:r>
              <a:endParaRPr lang="ar-SA" sz="1200" dirty="0"/>
            </a:p>
          </p:txBody>
        </p:sp>
        <p:cxnSp>
          <p:nvCxnSpPr>
            <p:cNvPr id="46" name="Straight Arrow Connector 4">
              <a:extLst>
                <a:ext uri="{FF2B5EF4-FFF2-40B4-BE49-F238E27FC236}">
                  <a16:creationId xmlns="" xmlns:a16="http://schemas.microsoft.com/office/drawing/2014/main" id="{CCBCBDA5-0777-DC5B-A23D-B4C8702308AC}"/>
                </a:ext>
              </a:extLst>
            </p:cNvPr>
            <p:cNvCxnSpPr>
              <a:cxnSpLocks/>
            </p:cNvCxnSpPr>
            <p:nvPr/>
          </p:nvCxnSpPr>
          <p:spPr>
            <a:xfrm flipH="1">
              <a:off x="3410485" y="2751012"/>
              <a:ext cx="204790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Straight Arrow Connector 4">
              <a:extLst>
                <a:ext uri="{FF2B5EF4-FFF2-40B4-BE49-F238E27FC236}">
                  <a16:creationId xmlns="" xmlns:a16="http://schemas.microsoft.com/office/drawing/2014/main" id="{49B39CF2-6C7E-74FF-6943-B800453C26B3}"/>
                </a:ext>
              </a:extLst>
            </p:cNvPr>
            <p:cNvCxnSpPr>
              <a:cxnSpLocks/>
            </p:cNvCxnSpPr>
            <p:nvPr/>
          </p:nvCxnSpPr>
          <p:spPr>
            <a:xfrm flipH="1">
              <a:off x="3457690" y="3203732"/>
              <a:ext cx="1191280" cy="156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
              <a:extLst>
                <a:ext uri="{FF2B5EF4-FFF2-40B4-BE49-F238E27FC236}">
                  <a16:creationId xmlns="" xmlns:a16="http://schemas.microsoft.com/office/drawing/2014/main" id="{8758FF06-70DA-CEE8-8A8B-341AC75C77DA}"/>
                </a:ext>
              </a:extLst>
            </p:cNvPr>
            <p:cNvCxnSpPr>
              <a:cxnSpLocks/>
            </p:cNvCxnSpPr>
            <p:nvPr/>
          </p:nvCxnSpPr>
          <p:spPr>
            <a:xfrm flipV="1">
              <a:off x="3146636" y="3090822"/>
              <a:ext cx="0" cy="322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2" name="رابط مستقيم 27">
              <a:extLst>
                <a:ext uri="{FF2B5EF4-FFF2-40B4-BE49-F238E27FC236}">
                  <a16:creationId xmlns="" xmlns:a16="http://schemas.microsoft.com/office/drawing/2014/main" id="{33973548-473B-6181-03A4-831CE0920B95}"/>
                </a:ext>
              </a:extLst>
            </p:cNvPr>
            <p:cNvCxnSpPr>
              <a:cxnSpLocks/>
            </p:cNvCxnSpPr>
            <p:nvPr/>
          </p:nvCxnSpPr>
          <p:spPr>
            <a:xfrm>
              <a:off x="3163095" y="3413896"/>
              <a:ext cx="1413777" cy="0"/>
            </a:xfrm>
            <a:prstGeom prst="line">
              <a:avLst/>
            </a:prstGeom>
          </p:spPr>
          <p:style>
            <a:lnRef idx="3">
              <a:schemeClr val="accent2"/>
            </a:lnRef>
            <a:fillRef idx="0">
              <a:schemeClr val="accent2"/>
            </a:fillRef>
            <a:effectRef idx="2">
              <a:schemeClr val="accent2"/>
            </a:effectRef>
            <a:fontRef idx="minor">
              <a:schemeClr val="tx1"/>
            </a:fontRef>
          </p:style>
        </p:cxnSp>
        <p:sp>
          <p:nvSpPr>
            <p:cNvPr id="53" name="Rectangle 5">
              <a:extLst>
                <a:ext uri="{FF2B5EF4-FFF2-40B4-BE49-F238E27FC236}">
                  <a16:creationId xmlns="" xmlns:a16="http://schemas.microsoft.com/office/drawing/2014/main" id="{532EDA4D-0CF9-A2E2-7C03-BD9C1A37E4EF}"/>
                </a:ext>
              </a:extLst>
            </p:cNvPr>
            <p:cNvSpPr/>
            <p:nvPr/>
          </p:nvSpPr>
          <p:spPr>
            <a:xfrm>
              <a:off x="7756241" y="3106825"/>
              <a:ext cx="873651" cy="58482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a:t>
              </a:r>
              <a:r>
                <a:rPr lang="ar-SA" sz="1200" dirty="0" smtClean="0"/>
                <a:t> </a:t>
              </a:r>
              <a:r>
                <a:rPr lang="en-US" sz="1200" dirty="0"/>
                <a:t>  search</a:t>
              </a:r>
              <a:endParaRPr lang="ar-SA" sz="1200" dirty="0"/>
            </a:p>
            <a:p>
              <a:pPr algn="ctr"/>
              <a:r>
                <a:rPr lang="en-US" sz="1200" dirty="0" smtClean="0"/>
                <a:t>button</a:t>
              </a:r>
              <a:endParaRPr lang="ar-SA" sz="1200" b="1" dirty="0"/>
            </a:p>
          </p:txBody>
        </p:sp>
        <p:sp>
          <p:nvSpPr>
            <p:cNvPr id="54" name="Rectangle 5">
              <a:extLst>
                <a:ext uri="{FF2B5EF4-FFF2-40B4-BE49-F238E27FC236}">
                  <a16:creationId xmlns="" xmlns:a16="http://schemas.microsoft.com/office/drawing/2014/main" id="{D54B35B3-522D-2744-256E-19B758417AEF}"/>
                </a:ext>
              </a:extLst>
            </p:cNvPr>
            <p:cNvSpPr/>
            <p:nvPr/>
          </p:nvSpPr>
          <p:spPr>
            <a:xfrm>
              <a:off x="6881926" y="4300363"/>
              <a:ext cx="873651" cy="11448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smtClean="0"/>
                <a:t>Click the Reset button to filter the search options</a:t>
              </a:r>
              <a:endParaRPr lang="ar-SA" sz="1200" b="1" dirty="0"/>
            </a:p>
          </p:txBody>
        </p:sp>
        <p:cxnSp>
          <p:nvCxnSpPr>
            <p:cNvPr id="55" name="Straight Arrow Connector 4">
              <a:extLst>
                <a:ext uri="{FF2B5EF4-FFF2-40B4-BE49-F238E27FC236}">
                  <a16:creationId xmlns="" xmlns:a16="http://schemas.microsoft.com/office/drawing/2014/main" id="{9A4C6F25-58F9-AFBF-8BE6-1FDCDFD01555}"/>
                </a:ext>
              </a:extLst>
            </p:cNvPr>
            <p:cNvCxnSpPr>
              <a:cxnSpLocks/>
            </p:cNvCxnSpPr>
            <p:nvPr/>
          </p:nvCxnSpPr>
          <p:spPr>
            <a:xfrm flipH="1" flipV="1">
              <a:off x="7154111" y="3442441"/>
              <a:ext cx="602130"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6" name="Straight Arrow Connector 4">
              <a:extLst>
                <a:ext uri="{FF2B5EF4-FFF2-40B4-BE49-F238E27FC236}">
                  <a16:creationId xmlns="" xmlns:a16="http://schemas.microsoft.com/office/drawing/2014/main" id="{D0AACA6A-9B88-8F9E-4C6F-7CB59CB1410E}"/>
                </a:ext>
              </a:extLst>
            </p:cNvPr>
            <p:cNvCxnSpPr>
              <a:cxnSpLocks/>
              <a:stCxn id="54" idx="0"/>
            </p:cNvCxnSpPr>
            <p:nvPr/>
          </p:nvCxnSpPr>
          <p:spPr>
            <a:xfrm flipH="1" flipV="1">
              <a:off x="7308808" y="3451765"/>
              <a:ext cx="9944" cy="8485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8" name="Oval 6">
              <a:extLst>
                <a:ext uri="{FF2B5EF4-FFF2-40B4-BE49-F238E27FC236}">
                  <a16:creationId xmlns="" xmlns:a16="http://schemas.microsoft.com/office/drawing/2014/main" id="{7BB75A16-EF59-E700-6565-7367DB1956C1}"/>
                </a:ext>
              </a:extLst>
            </p:cNvPr>
            <p:cNvSpPr/>
            <p:nvPr/>
          </p:nvSpPr>
          <p:spPr>
            <a:xfrm>
              <a:off x="8325296" y="283929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59" name="Rectangle 5">
              <a:extLst>
                <a:ext uri="{FF2B5EF4-FFF2-40B4-BE49-F238E27FC236}">
                  <a16:creationId xmlns="" xmlns:a16="http://schemas.microsoft.com/office/drawing/2014/main" id="{98B424B4-D4CF-3768-E552-B86BC85D3290}"/>
                </a:ext>
              </a:extLst>
            </p:cNvPr>
            <p:cNvSpPr/>
            <p:nvPr/>
          </p:nvSpPr>
          <p:spPr>
            <a:xfrm>
              <a:off x="4500614" y="3647847"/>
              <a:ext cx="1915544" cy="31756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Search by speech status</a:t>
              </a:r>
              <a:endParaRPr lang="ar-SA" sz="1200" dirty="0"/>
            </a:p>
            <a:p>
              <a:pPr algn="ctr"/>
              <a:endParaRPr lang="en-US" sz="1200" b="1" dirty="0"/>
            </a:p>
          </p:txBody>
        </p:sp>
        <p:cxnSp>
          <p:nvCxnSpPr>
            <p:cNvPr id="60" name="Straight Arrow Connector 4">
              <a:extLst>
                <a:ext uri="{FF2B5EF4-FFF2-40B4-BE49-F238E27FC236}">
                  <a16:creationId xmlns="" xmlns:a16="http://schemas.microsoft.com/office/drawing/2014/main" id="{98D08264-357A-648F-FDB9-EED7816252B1}"/>
                </a:ext>
              </a:extLst>
            </p:cNvPr>
            <p:cNvCxnSpPr>
              <a:cxnSpLocks/>
              <a:stCxn id="59" idx="1"/>
            </p:cNvCxnSpPr>
            <p:nvPr/>
          </p:nvCxnSpPr>
          <p:spPr>
            <a:xfrm flipH="1" flipV="1">
              <a:off x="2930612" y="3781184"/>
              <a:ext cx="1570002" cy="254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6580049" y="3244334"/>
              <a:ext cx="184731" cy="369332"/>
            </a:xfrm>
            <a:prstGeom prst="rect">
              <a:avLst/>
            </a:prstGeom>
          </p:spPr>
          <p:txBody>
            <a:bodyPr wrap="none">
              <a:spAutoFit/>
            </a:bodyPr>
            <a:lstStyle/>
            <a:p>
              <a:endParaRPr lang="ar-SA" dirty="0"/>
            </a:p>
          </p:txBody>
        </p:sp>
      </p:grpSp>
    </p:spTree>
    <p:extLst>
      <p:ext uri="{BB962C8B-B14F-4D97-AF65-F5344CB8AC3E}">
        <p14:creationId xmlns:p14="http://schemas.microsoft.com/office/powerpoint/2010/main" val="231167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8596" y="476672"/>
            <a:ext cx="8002853" cy="5681806"/>
            <a:chOff x="588596" y="476672"/>
            <a:chExt cx="8002853" cy="5681806"/>
          </a:xfrm>
        </p:grpSpPr>
        <p:pic>
          <p:nvPicPr>
            <p:cNvPr id="25" name="صورة 1">
              <a:extLst>
                <a:ext uri="{FF2B5EF4-FFF2-40B4-BE49-F238E27FC236}">
                  <a16:creationId xmlns="" xmlns:a16="http://schemas.microsoft.com/office/drawing/2014/main" id="{AED6DC20-0CC8-0308-BEA7-82F4309457AA}"/>
                </a:ext>
              </a:extLst>
            </p:cNvPr>
            <p:cNvPicPr>
              <a:picLocks noChangeAspect="1"/>
            </p:cNvPicPr>
            <p:nvPr/>
          </p:nvPicPr>
          <p:blipFill rotWithShape="1">
            <a:blip r:embed="rId2"/>
            <a:srcRect t="8776" b="4842"/>
            <a:stretch/>
          </p:blipFill>
          <p:spPr>
            <a:xfrm>
              <a:off x="588596" y="1735809"/>
              <a:ext cx="6822496" cy="4422669"/>
            </a:xfrm>
            <a:prstGeom prst="rect">
              <a:avLst/>
            </a:prstGeom>
          </p:spPr>
        </p:pic>
        <p:pic>
          <p:nvPicPr>
            <p:cNvPr id="27" name="Picture 8">
              <a:extLst>
                <a:ext uri="{FF2B5EF4-FFF2-40B4-BE49-F238E27FC236}">
                  <a16:creationId xmlns="" xmlns:a16="http://schemas.microsoft.com/office/drawing/2014/main" id="{19739499-2523-2CF6-C7D2-2B4A4E3A76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10" t="22830" r="10669" b="8988"/>
            <a:stretch/>
          </p:blipFill>
          <p:spPr bwMode="auto">
            <a:xfrm>
              <a:off x="1839605" y="1719140"/>
              <a:ext cx="5583683" cy="4439338"/>
            </a:xfrm>
            <a:prstGeom prst="rect">
              <a:avLst/>
            </a:prstGeom>
            <a:ln>
              <a:noFill/>
            </a:ln>
            <a:extLst>
              <a:ext uri="{53640926-AAD7-44D8-BBD7-CCE9431645EC}">
                <a14:shadowObscured xmlns:a14="http://schemas.microsoft.com/office/drawing/2010/main"/>
              </a:ext>
            </a:extLst>
          </p:spPr>
        </p:pic>
        <p:sp>
          <p:nvSpPr>
            <p:cNvPr id="28" name="Rectangle 1">
              <a:extLst>
                <a:ext uri="{FF2B5EF4-FFF2-40B4-BE49-F238E27FC236}">
                  <a16:creationId xmlns="" xmlns:a16="http://schemas.microsoft.com/office/drawing/2014/main" id="{3F763BFE-7E54-AEEB-AC96-51499C7DD629}"/>
                </a:ext>
              </a:extLst>
            </p:cNvPr>
            <p:cNvSpPr/>
            <p:nvPr/>
          </p:nvSpPr>
          <p:spPr>
            <a:xfrm>
              <a:off x="2178077"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Advanced </a:t>
              </a:r>
              <a:r>
                <a:rPr lang="en-US" sz="2000" b="1" dirty="0"/>
                <a:t>search in the Electronic Letters of Guarantee (.LCLG) approval  </a:t>
              </a:r>
              <a:r>
                <a:rPr lang="en-US" sz="2000" b="1" dirty="0" smtClean="0"/>
                <a:t>page.</a:t>
              </a:r>
              <a:endParaRPr lang="en-US" sz="2000" b="1" dirty="0"/>
            </a:p>
          </p:txBody>
        </p:sp>
        <p:cxnSp>
          <p:nvCxnSpPr>
            <p:cNvPr id="29" name="Straight Arrow Connector 4">
              <a:extLst>
                <a:ext uri="{FF2B5EF4-FFF2-40B4-BE49-F238E27FC236}">
                  <a16:creationId xmlns="" xmlns:a16="http://schemas.microsoft.com/office/drawing/2014/main" id="{B7B2818E-4EDC-C77B-4DBB-2F8E9F25A69A}"/>
                </a:ext>
              </a:extLst>
            </p:cNvPr>
            <p:cNvCxnSpPr>
              <a:cxnSpLocks/>
            </p:cNvCxnSpPr>
            <p:nvPr/>
          </p:nvCxnSpPr>
          <p:spPr>
            <a:xfrm>
              <a:off x="6803799" y="1921777"/>
              <a:ext cx="23324" cy="58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4" name="Rectangle 5">
              <a:extLst>
                <a:ext uri="{FF2B5EF4-FFF2-40B4-BE49-F238E27FC236}">
                  <a16:creationId xmlns="" xmlns:a16="http://schemas.microsoft.com/office/drawing/2014/main" id="{DE506369-8739-BEDD-4CB2-429B7B2C5E90}"/>
                </a:ext>
              </a:extLst>
            </p:cNvPr>
            <p:cNvSpPr/>
            <p:nvPr/>
          </p:nvSpPr>
          <p:spPr>
            <a:xfrm>
              <a:off x="6585456" y="1777761"/>
              <a:ext cx="1142095" cy="10743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Advance to display advanced search options</a:t>
              </a:r>
              <a:endParaRPr lang="ar-SA" sz="1200" dirty="0"/>
            </a:p>
            <a:p>
              <a:pPr algn="ctr"/>
              <a:endParaRPr lang="ar-SA" sz="1200" b="1" dirty="0"/>
            </a:p>
          </p:txBody>
        </p:sp>
        <p:cxnSp>
          <p:nvCxnSpPr>
            <p:cNvPr id="39" name="Straight Arrow Connector 4">
              <a:extLst>
                <a:ext uri="{FF2B5EF4-FFF2-40B4-BE49-F238E27FC236}">
                  <a16:creationId xmlns="" xmlns:a16="http://schemas.microsoft.com/office/drawing/2014/main" id="{1F12CBE7-407F-49E4-EFFA-9E656C5063E6}"/>
                </a:ext>
              </a:extLst>
            </p:cNvPr>
            <p:cNvCxnSpPr>
              <a:cxnSpLocks/>
            </p:cNvCxnSpPr>
            <p:nvPr/>
          </p:nvCxnSpPr>
          <p:spPr>
            <a:xfrm flipH="1">
              <a:off x="6353270" y="1855997"/>
              <a:ext cx="23218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0" name="Rectangle 5">
              <a:extLst>
                <a:ext uri="{FF2B5EF4-FFF2-40B4-BE49-F238E27FC236}">
                  <a16:creationId xmlns="" xmlns:a16="http://schemas.microsoft.com/office/drawing/2014/main" id="{483CC2EE-C61B-1F78-7218-F503EEB1E530}"/>
                </a:ext>
              </a:extLst>
            </p:cNvPr>
            <p:cNvSpPr/>
            <p:nvPr/>
          </p:nvSpPr>
          <p:spPr>
            <a:xfrm>
              <a:off x="2028322" y="1343706"/>
              <a:ext cx="1971522" cy="57807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Specify </a:t>
              </a:r>
              <a:r>
                <a:rPr lang="en-US" sz="1200" dirty="0"/>
                <a:t>the processes you want to search by</a:t>
              </a:r>
              <a:endParaRPr lang="ar-SA" sz="1200" dirty="0"/>
            </a:p>
            <a:p>
              <a:pPr algn="ctr"/>
              <a:endParaRPr lang="ar-SA" sz="1200" b="1" dirty="0"/>
            </a:p>
          </p:txBody>
        </p:sp>
        <p:cxnSp>
          <p:nvCxnSpPr>
            <p:cNvPr id="41" name="Straight Arrow Connector 4">
              <a:extLst>
                <a:ext uri="{FF2B5EF4-FFF2-40B4-BE49-F238E27FC236}">
                  <a16:creationId xmlns="" xmlns:a16="http://schemas.microsoft.com/office/drawing/2014/main" id="{F6AC5ED7-0A36-02D1-5CEF-BC845985CE79}"/>
                </a:ext>
              </a:extLst>
            </p:cNvPr>
            <p:cNvCxnSpPr>
              <a:cxnSpLocks/>
            </p:cNvCxnSpPr>
            <p:nvPr/>
          </p:nvCxnSpPr>
          <p:spPr>
            <a:xfrm>
              <a:off x="2343660" y="1793779"/>
              <a:ext cx="0" cy="2791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Rectangle 5">
              <a:extLst>
                <a:ext uri="{FF2B5EF4-FFF2-40B4-BE49-F238E27FC236}">
                  <a16:creationId xmlns="" xmlns:a16="http://schemas.microsoft.com/office/drawing/2014/main" id="{D48C3FD1-3B75-3373-D363-0A18DBBBDDF7}"/>
                </a:ext>
              </a:extLst>
            </p:cNvPr>
            <p:cNvSpPr/>
            <p:nvPr/>
          </p:nvSpPr>
          <p:spPr>
            <a:xfrm>
              <a:off x="7162002" y="2902430"/>
              <a:ext cx="1349834" cy="64258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Click </a:t>
              </a:r>
              <a:r>
                <a:rPr lang="en-US" sz="1200" dirty="0"/>
                <a:t>on search to view the search results</a:t>
              </a:r>
              <a:endParaRPr lang="ar-SA" sz="1200" dirty="0"/>
            </a:p>
            <a:p>
              <a:pPr algn="ctr"/>
              <a:endParaRPr lang="ar-SA" sz="1200" b="1" dirty="0"/>
            </a:p>
          </p:txBody>
        </p:sp>
        <p:sp>
          <p:nvSpPr>
            <p:cNvPr id="43" name="Rectangle 5">
              <a:extLst>
                <a:ext uri="{FF2B5EF4-FFF2-40B4-BE49-F238E27FC236}">
                  <a16:creationId xmlns="" xmlns:a16="http://schemas.microsoft.com/office/drawing/2014/main" id="{ADE48C10-4A78-25F3-619D-D06D8C7EEA9E}"/>
                </a:ext>
              </a:extLst>
            </p:cNvPr>
            <p:cNvSpPr/>
            <p:nvPr/>
          </p:nvSpPr>
          <p:spPr>
            <a:xfrm>
              <a:off x="4572000" y="2128175"/>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smtClean="0"/>
                <a:t>Search by one of the specified fields</a:t>
              </a:r>
              <a:endParaRPr lang="ar-SA" sz="1200" b="1" dirty="0"/>
            </a:p>
          </p:txBody>
        </p:sp>
        <p:cxnSp>
          <p:nvCxnSpPr>
            <p:cNvPr id="44" name="Straight Arrow Connector 4">
              <a:extLst>
                <a:ext uri="{FF2B5EF4-FFF2-40B4-BE49-F238E27FC236}">
                  <a16:creationId xmlns="" xmlns:a16="http://schemas.microsoft.com/office/drawing/2014/main" id="{B488210C-87B1-47BB-B3B6-820D70A803A0}"/>
                </a:ext>
              </a:extLst>
            </p:cNvPr>
            <p:cNvCxnSpPr>
              <a:cxnSpLocks/>
            </p:cNvCxnSpPr>
            <p:nvPr/>
          </p:nvCxnSpPr>
          <p:spPr>
            <a:xfrm flipH="1">
              <a:off x="6615139" y="3140968"/>
              <a:ext cx="65675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Straight Arrow Connector 4">
              <a:extLst>
                <a:ext uri="{FF2B5EF4-FFF2-40B4-BE49-F238E27FC236}">
                  <a16:creationId xmlns="" xmlns:a16="http://schemas.microsoft.com/office/drawing/2014/main" id="{EEC1CF6B-86B3-C4EA-5B4C-BC44BBC8B13C}"/>
                </a:ext>
              </a:extLst>
            </p:cNvPr>
            <p:cNvCxnSpPr>
              <a:cxnSpLocks/>
            </p:cNvCxnSpPr>
            <p:nvPr/>
          </p:nvCxnSpPr>
          <p:spPr>
            <a:xfrm flipH="1">
              <a:off x="4251086" y="2276872"/>
              <a:ext cx="3473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6" name="Oval 6">
              <a:extLst>
                <a:ext uri="{FF2B5EF4-FFF2-40B4-BE49-F238E27FC236}">
                  <a16:creationId xmlns="" xmlns:a16="http://schemas.microsoft.com/office/drawing/2014/main" id="{9BEADFD2-F2C0-FCCC-7DD8-8683B9E284B9}"/>
                </a:ext>
              </a:extLst>
            </p:cNvPr>
            <p:cNvSpPr/>
            <p:nvPr/>
          </p:nvSpPr>
          <p:spPr>
            <a:xfrm>
              <a:off x="6476575" y="15415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47" name="Oval 6">
              <a:extLst>
                <a:ext uri="{FF2B5EF4-FFF2-40B4-BE49-F238E27FC236}">
                  <a16:creationId xmlns="" xmlns:a16="http://schemas.microsoft.com/office/drawing/2014/main" id="{F93070B7-12C3-8E35-012C-755F7670CE45}"/>
                </a:ext>
              </a:extLst>
            </p:cNvPr>
            <p:cNvSpPr/>
            <p:nvPr/>
          </p:nvSpPr>
          <p:spPr>
            <a:xfrm>
              <a:off x="1839605" y="12779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48" name="Oval 6">
              <a:extLst>
                <a:ext uri="{FF2B5EF4-FFF2-40B4-BE49-F238E27FC236}">
                  <a16:creationId xmlns="" xmlns:a16="http://schemas.microsoft.com/office/drawing/2014/main" id="{282328D6-EAAA-3384-F7E9-0054A5572A45}"/>
                </a:ext>
              </a:extLst>
            </p:cNvPr>
            <p:cNvSpPr/>
            <p:nvPr/>
          </p:nvSpPr>
          <p:spPr>
            <a:xfrm>
              <a:off x="7576875" y="257152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49" name="Oval 6">
              <a:extLst>
                <a:ext uri="{FF2B5EF4-FFF2-40B4-BE49-F238E27FC236}">
                  <a16:creationId xmlns="" xmlns:a16="http://schemas.microsoft.com/office/drawing/2014/main" id="{DEA9B744-E67F-5016-5A1B-DB4314F2B2CA}"/>
                </a:ext>
              </a:extLst>
            </p:cNvPr>
            <p:cNvSpPr/>
            <p:nvPr/>
          </p:nvSpPr>
          <p:spPr>
            <a:xfrm>
              <a:off x="5188763"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50" name="Rectangle 5">
              <a:extLst>
                <a:ext uri="{FF2B5EF4-FFF2-40B4-BE49-F238E27FC236}">
                  <a16:creationId xmlns="" xmlns:a16="http://schemas.microsoft.com/office/drawing/2014/main" id="{710FF9FD-CB6A-0B4F-C169-7B28885A4F14}"/>
                </a:ext>
              </a:extLst>
            </p:cNvPr>
            <p:cNvSpPr/>
            <p:nvPr/>
          </p:nvSpPr>
          <p:spPr>
            <a:xfrm>
              <a:off x="7390881" y="3825584"/>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smtClean="0"/>
                <a:t>The letter will be displayed</a:t>
              </a:r>
              <a:endParaRPr lang="ar-SA" sz="1200" b="1" dirty="0"/>
            </a:p>
          </p:txBody>
        </p:sp>
        <p:cxnSp>
          <p:nvCxnSpPr>
            <p:cNvPr id="51" name="Straight Arrow Connector 4">
              <a:extLst>
                <a:ext uri="{FF2B5EF4-FFF2-40B4-BE49-F238E27FC236}">
                  <a16:creationId xmlns="" xmlns:a16="http://schemas.microsoft.com/office/drawing/2014/main" id="{6FE415A5-7711-4E76-E384-49B58BE901CF}"/>
                </a:ext>
              </a:extLst>
            </p:cNvPr>
            <p:cNvCxnSpPr>
              <a:cxnSpLocks/>
              <a:stCxn id="27" idx="3"/>
            </p:cNvCxnSpPr>
            <p:nvPr/>
          </p:nvCxnSpPr>
          <p:spPr>
            <a:xfrm flipH="1">
              <a:off x="6476575" y="3938809"/>
              <a:ext cx="94671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2" name="Oval 6">
              <a:extLst>
                <a:ext uri="{FF2B5EF4-FFF2-40B4-BE49-F238E27FC236}">
                  <a16:creationId xmlns="" xmlns:a16="http://schemas.microsoft.com/office/drawing/2014/main" id="{9E0FCD5E-B673-9FB8-4F25-2561FFE3C80C}"/>
                </a:ext>
              </a:extLst>
            </p:cNvPr>
            <p:cNvSpPr/>
            <p:nvPr/>
          </p:nvSpPr>
          <p:spPr>
            <a:xfrm>
              <a:off x="7727552" y="35450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926026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35069" y="404664"/>
            <a:ext cx="8151123" cy="5843797"/>
            <a:chOff x="435069" y="404664"/>
            <a:chExt cx="8151123" cy="5843797"/>
          </a:xfrm>
        </p:grpSpPr>
        <p:sp>
          <p:nvSpPr>
            <p:cNvPr id="2" name="Rectangle 1"/>
            <p:cNvSpPr/>
            <p:nvPr/>
          </p:nvSpPr>
          <p:spPr>
            <a:xfrm>
              <a:off x="2213992"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Point Of Sale Page </a:t>
              </a:r>
            </a:p>
            <a:p>
              <a:pPr algn="ctr"/>
              <a:r>
                <a:rPr lang="en-US" sz="2000" b="1" dirty="0" smtClean="0"/>
                <a:t>(pos)</a:t>
              </a:r>
              <a:endParaRPr lang="en-US" sz="2000" b="1" dirty="0"/>
            </a:p>
          </p:txBody>
        </p:sp>
        <p:pic>
          <p:nvPicPr>
            <p:cNvPr id="4" name="صورة 3">
              <a:extLst>
                <a:ext uri="{FF2B5EF4-FFF2-40B4-BE49-F238E27FC236}">
                  <a16:creationId xmlns="" xmlns:a16="http://schemas.microsoft.com/office/drawing/2014/main" id="{724CBE1C-404C-DDEF-924E-11099EB028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6"/>
                      </a14:imgEffect>
                    </a14:imgLayer>
                  </a14:imgProps>
                </a:ext>
              </a:extLst>
            </a:blip>
            <a:srcRect t="8763" b="5366"/>
            <a:stretch/>
          </p:blipFill>
          <p:spPr>
            <a:xfrm>
              <a:off x="566556" y="2180034"/>
              <a:ext cx="7371564" cy="4068427"/>
            </a:xfrm>
            <a:prstGeom prst="rect">
              <a:avLst/>
            </a:prstGeom>
            <a:noFill/>
            <a:ln>
              <a:noFill/>
            </a:ln>
          </p:spPr>
        </p:pic>
        <p:cxnSp>
          <p:nvCxnSpPr>
            <p:cNvPr id="8" name="Straight Arrow Connector 7"/>
            <p:cNvCxnSpPr/>
            <p:nvPr/>
          </p:nvCxnSpPr>
          <p:spPr>
            <a:xfrm flipH="1">
              <a:off x="3173422" y="252643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134930" y="2244439"/>
              <a:ext cx="2021245" cy="57002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Choose </a:t>
              </a:r>
              <a:r>
                <a:rPr lang="en-US" sz="1200" dirty="0"/>
                <a:t>your main selling point from the list</a:t>
              </a:r>
              <a:endParaRPr lang="ar-SA" sz="1200" b="1" dirty="0"/>
            </a:p>
          </p:txBody>
        </p:sp>
        <p:sp>
          <p:nvSpPr>
            <p:cNvPr id="10" name="Oval 9"/>
            <p:cNvSpPr/>
            <p:nvPr/>
          </p:nvSpPr>
          <p:spPr>
            <a:xfrm>
              <a:off x="3887109" y="220378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1" name="Straight Arrow Connector 10"/>
            <p:cNvCxnSpPr/>
            <p:nvPr/>
          </p:nvCxnSpPr>
          <p:spPr>
            <a:xfrm flipH="1">
              <a:off x="2797372" y="2814467"/>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3789230" y="2814467"/>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show</a:t>
              </a:r>
              <a:endParaRPr lang="ar-SA" sz="1200" b="1" dirty="0"/>
            </a:p>
          </p:txBody>
        </p:sp>
        <p:sp>
          <p:nvSpPr>
            <p:cNvPr id="13" name="Oval 12"/>
            <p:cNvSpPr/>
            <p:nvPr/>
          </p:nvSpPr>
          <p:spPr>
            <a:xfrm>
              <a:off x="3537361" y="28144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p:nvPr/>
          </p:nvCxnSpPr>
          <p:spPr>
            <a:xfrm flipH="1">
              <a:off x="6459580" y="3792758"/>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470576" y="3102499"/>
              <a:ext cx="1115616" cy="133461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Sub-points of sale subordinate to the main point of sale are displayed</a:t>
              </a:r>
              <a:endParaRPr lang="ar-SA" sz="1200" b="1" dirty="0"/>
            </a:p>
          </p:txBody>
        </p:sp>
        <p:sp>
          <p:nvSpPr>
            <p:cNvPr id="16" name="Oval 15"/>
            <p:cNvSpPr/>
            <p:nvPr/>
          </p:nvSpPr>
          <p:spPr>
            <a:xfrm>
              <a:off x="7249927" y="3504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7" name="Rectangle 16"/>
            <p:cNvSpPr/>
            <p:nvPr/>
          </p:nvSpPr>
          <p:spPr>
            <a:xfrm>
              <a:off x="566556" y="5733256"/>
              <a:ext cx="1325702"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435069" y="5229200"/>
              <a:ext cx="305527"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54741" y="1373461"/>
              <a:ext cx="6750949" cy="646331"/>
            </a:xfrm>
            <a:prstGeom prst="rect">
              <a:avLst/>
            </a:prstGeom>
          </p:spPr>
          <p:txBody>
            <a:bodyPr wrap="square">
              <a:spAutoFit/>
            </a:bodyPr>
            <a:lstStyle/>
            <a:p>
              <a:pPr algn="l"/>
              <a:r>
                <a:rPr lang="en-US" dirty="0"/>
                <a:t>This page enables us to view point-of-sale data for paying purchases, as it enables the entity to review all its sub-points of sale.</a:t>
              </a:r>
              <a:endParaRPr lang="en-US" dirty="0"/>
            </a:p>
          </p:txBody>
        </p:sp>
      </p:grpSp>
    </p:spTree>
    <p:extLst>
      <p:ext uri="{BB962C8B-B14F-4D97-AF65-F5344CB8AC3E}">
        <p14:creationId xmlns:p14="http://schemas.microsoft.com/office/powerpoint/2010/main" val="3285959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5616" y="404664"/>
            <a:ext cx="6912767" cy="5760639"/>
            <a:chOff x="1115616" y="404664"/>
            <a:chExt cx="6912767" cy="5760639"/>
          </a:xfrm>
        </p:grpSpPr>
        <p:sp>
          <p:nvSpPr>
            <p:cNvPr id="5" name="Rectangle 1">
              <a:extLst>
                <a:ext uri="{FF2B5EF4-FFF2-40B4-BE49-F238E27FC236}">
                  <a16:creationId xmlns="" xmlns:a16="http://schemas.microsoft.com/office/drawing/2014/main" id="{A53FC97F-36EB-5E07-DADC-16AD0426E18A}"/>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Pos Reports Page</a:t>
              </a:r>
              <a:endParaRPr lang="en-US" sz="2000" b="1" dirty="0"/>
            </a:p>
          </p:txBody>
        </p:sp>
        <p:pic>
          <p:nvPicPr>
            <p:cNvPr id="6" name="صورة 8" descr="cid:image001.png@01D6F30A.77BAC640">
              <a:extLst>
                <a:ext uri="{FF2B5EF4-FFF2-40B4-BE49-F238E27FC236}">
                  <a16:creationId xmlns="" xmlns:a16="http://schemas.microsoft.com/office/drawing/2014/main" id="{D77FBCBE-530D-0022-360C-51F792A8835C}"/>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2420888"/>
              <a:ext cx="6359025" cy="374441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 xmlns:a16="http://schemas.microsoft.com/office/drawing/2014/main" id="{9B4C53B0-44BD-D233-29FA-BB95D36CD431}"/>
                </a:ext>
              </a:extLst>
            </p:cNvPr>
            <p:cNvPicPr>
              <a:picLocks noChangeAspect="1"/>
            </p:cNvPicPr>
            <p:nvPr/>
          </p:nvPicPr>
          <p:blipFill rotWithShape="1">
            <a:blip r:embed="rId4"/>
            <a:srcRect l="17678" t="8666" b="4674"/>
            <a:stretch/>
          </p:blipFill>
          <p:spPr>
            <a:xfrm>
              <a:off x="2468600" y="2420888"/>
              <a:ext cx="5006041" cy="3744414"/>
            </a:xfrm>
            <a:prstGeom prst="rect">
              <a:avLst/>
            </a:prstGeom>
          </p:spPr>
        </p:pic>
        <p:cxnSp>
          <p:nvCxnSpPr>
            <p:cNvPr id="7" name="Straight Arrow Connector 6"/>
            <p:cNvCxnSpPr/>
            <p:nvPr/>
          </p:nvCxnSpPr>
          <p:spPr>
            <a:xfrm flipH="1">
              <a:off x="3458391" y="2768233"/>
              <a:ext cx="9470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4430282" y="2530191"/>
              <a:ext cx="2286404" cy="40291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show Pos button </a:t>
              </a:r>
              <a:br>
                <a:rPr lang="en-US" sz="1200" dirty="0"/>
              </a:br>
              <a:endParaRPr lang="ar-SA" sz="1200" b="1" dirty="0"/>
            </a:p>
          </p:txBody>
        </p:sp>
        <p:sp>
          <p:nvSpPr>
            <p:cNvPr id="9" name="Oval 8"/>
            <p:cNvSpPr/>
            <p:nvPr/>
          </p:nvSpPr>
          <p:spPr>
            <a:xfrm>
              <a:off x="4200897" y="2530191"/>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0" name="Straight Arrow Connector 9"/>
            <p:cNvCxnSpPr/>
            <p:nvPr/>
          </p:nvCxnSpPr>
          <p:spPr>
            <a:xfrm flipV="1">
              <a:off x="3348131" y="3859105"/>
              <a:ext cx="1" cy="57377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3303748" y="4444564"/>
              <a:ext cx="1750159" cy="256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show button</a:t>
              </a:r>
              <a:endParaRPr lang="ar-SA" sz="1200" b="1" dirty="0"/>
            </a:p>
          </p:txBody>
        </p:sp>
        <p:sp>
          <p:nvSpPr>
            <p:cNvPr id="12" name="Oval 11"/>
            <p:cNvSpPr/>
            <p:nvPr/>
          </p:nvSpPr>
          <p:spPr>
            <a:xfrm>
              <a:off x="3458391" y="4164903"/>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3" name="Straight Arrow Connector 12"/>
            <p:cNvCxnSpPr/>
            <p:nvPr/>
          </p:nvCxnSpPr>
          <p:spPr>
            <a:xfrm flipH="1">
              <a:off x="3846609" y="3624509"/>
              <a:ext cx="583674" cy="1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439147" y="3484850"/>
              <a:ext cx="1803995" cy="52021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Specify the start and end date for the report to be displayed</a:t>
              </a:r>
              <a:endParaRPr lang="ar-SA" sz="1200" b="1" dirty="0"/>
            </a:p>
          </p:txBody>
        </p:sp>
        <p:sp>
          <p:nvSpPr>
            <p:cNvPr id="15" name="Oval 14"/>
            <p:cNvSpPr/>
            <p:nvPr/>
          </p:nvSpPr>
          <p:spPr>
            <a:xfrm>
              <a:off x="4192837" y="3356659"/>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3568742" y="3081934"/>
              <a:ext cx="9470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4439147" y="3008769"/>
              <a:ext cx="1750159" cy="3845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Choose the main point from the list</a:t>
              </a:r>
              <a:endParaRPr lang="ar-SA" sz="1200" b="1" dirty="0"/>
            </a:p>
          </p:txBody>
        </p:sp>
        <p:sp>
          <p:nvSpPr>
            <p:cNvPr id="18" name="Oval 17"/>
            <p:cNvSpPr/>
            <p:nvPr/>
          </p:nvSpPr>
          <p:spPr>
            <a:xfrm>
              <a:off x="4200897" y="2843892"/>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3" name="Straight Arrow Connector 22"/>
            <p:cNvCxnSpPr/>
            <p:nvPr/>
          </p:nvCxnSpPr>
          <p:spPr>
            <a:xfrm flipH="1">
              <a:off x="5769598" y="4782610"/>
              <a:ext cx="9470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606335" y="4691102"/>
              <a:ext cx="1422048" cy="7050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All POS transactions during the selected period are displayed</a:t>
              </a:r>
              <a:endParaRPr lang="ar-SA" sz="1200" b="1" dirty="0"/>
            </a:p>
          </p:txBody>
        </p:sp>
        <p:sp>
          <p:nvSpPr>
            <p:cNvPr id="25" name="Oval 24"/>
            <p:cNvSpPr/>
            <p:nvPr/>
          </p:nvSpPr>
          <p:spPr>
            <a:xfrm>
              <a:off x="6401753" y="4544568"/>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7" name="Straight Arrow Connector 26"/>
            <p:cNvCxnSpPr/>
            <p:nvPr/>
          </p:nvCxnSpPr>
          <p:spPr>
            <a:xfrm flipV="1">
              <a:off x="2942143" y="4544569"/>
              <a:ext cx="1" cy="4533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2550702" y="5043629"/>
              <a:ext cx="1422048" cy="90565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Press the Excel button To export all movements to an Excel file</a:t>
              </a:r>
              <a:endParaRPr lang="en-US" sz="1200" b="1" dirty="0"/>
            </a:p>
          </p:txBody>
        </p:sp>
        <p:sp>
          <p:nvSpPr>
            <p:cNvPr id="29" name="Oval 28"/>
            <p:cNvSpPr/>
            <p:nvPr/>
          </p:nvSpPr>
          <p:spPr>
            <a:xfrm>
              <a:off x="2966326" y="4756243"/>
              <a:ext cx="204582" cy="25638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32" name="Rectangle 31"/>
            <p:cNvSpPr/>
            <p:nvPr/>
          </p:nvSpPr>
          <p:spPr>
            <a:xfrm>
              <a:off x="1115616" y="5238782"/>
              <a:ext cx="1277480" cy="170757"/>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3" name="Straight Arrow Connector 32"/>
            <p:cNvCxnSpPr/>
            <p:nvPr/>
          </p:nvCxnSpPr>
          <p:spPr>
            <a:xfrm>
              <a:off x="1255651" y="4835452"/>
              <a:ext cx="285051" cy="35434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1115616" y="1355673"/>
              <a:ext cx="6768752" cy="923330"/>
            </a:xfrm>
            <a:prstGeom prst="rect">
              <a:avLst/>
            </a:prstGeom>
          </p:spPr>
          <p:txBody>
            <a:bodyPr wrap="square">
              <a:spAutoFit/>
            </a:bodyPr>
            <a:lstStyle/>
            <a:p>
              <a:pPr algn="l"/>
              <a:r>
                <a:rPr lang="en-US" dirty="0"/>
                <a:t>This </a:t>
              </a:r>
              <a:r>
                <a:rPr lang="en-US" dirty="0" smtClean="0"/>
                <a:t>page enables </a:t>
              </a:r>
              <a:r>
                <a:rPr lang="en-US" dirty="0"/>
                <a:t>us to view the report on the financial movements of the points of sale for paying purchases, as it enables the entity to review all the financial movements of its sub-points of sale.</a:t>
              </a:r>
              <a:endParaRPr lang="en-US" b="1" dirty="0"/>
            </a:p>
          </p:txBody>
        </p:sp>
      </p:grpSp>
    </p:spTree>
    <p:extLst>
      <p:ext uri="{BB962C8B-B14F-4D97-AF65-F5344CB8AC3E}">
        <p14:creationId xmlns:p14="http://schemas.microsoft.com/office/powerpoint/2010/main" val="39472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99592" y="404664"/>
            <a:ext cx="7934429" cy="5832648"/>
            <a:chOff x="899592" y="404664"/>
            <a:chExt cx="7934429" cy="5832648"/>
          </a:xfrm>
        </p:grpSpPr>
        <p:pic>
          <p:nvPicPr>
            <p:cNvPr id="2" name="صورة 8" descr="cid:image001.png@01D6F30A.77BAC640">
              <a:extLst>
                <a:ext uri="{FF2B5EF4-FFF2-40B4-BE49-F238E27FC236}">
                  <a16:creationId xmlns="" xmlns:a16="http://schemas.microsoft.com/office/drawing/2014/main" id="{94F8B794-FAA3-7655-8EE3-3F8640182581}"/>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899592" y="1628800"/>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1">
              <a:extLst>
                <a:ext uri="{FF2B5EF4-FFF2-40B4-BE49-F238E27FC236}">
                  <a16:creationId xmlns="" xmlns:a16="http://schemas.microsoft.com/office/drawing/2014/main" id="{C66D7BB2-9190-8134-C557-61CC7015A69E}"/>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The Indicators Page </a:t>
              </a:r>
              <a:endParaRPr lang="en-US" sz="2000" b="1" dirty="0"/>
            </a:p>
          </p:txBody>
        </p:sp>
        <p:pic>
          <p:nvPicPr>
            <p:cNvPr id="8" name="صورة 7">
              <a:extLst>
                <a:ext uri="{FF2B5EF4-FFF2-40B4-BE49-F238E27FC236}">
                  <a16:creationId xmlns="" xmlns:a16="http://schemas.microsoft.com/office/drawing/2014/main" id="{E4146306-15ED-B43C-A494-DCA9D69485BC}"/>
                </a:ext>
              </a:extLst>
            </p:cNvPr>
            <p:cNvPicPr>
              <a:picLocks noChangeAspect="1"/>
            </p:cNvPicPr>
            <p:nvPr/>
          </p:nvPicPr>
          <p:blipFill rotWithShape="1">
            <a:blip r:embed="rId4"/>
            <a:srcRect l="18500" t="12182" r="1176" b="5993"/>
            <a:stretch/>
          </p:blipFill>
          <p:spPr>
            <a:xfrm>
              <a:off x="2295790" y="1628800"/>
              <a:ext cx="5406225" cy="4206646"/>
            </a:xfrm>
            <a:prstGeom prst="rect">
              <a:avLst/>
            </a:prstGeom>
          </p:spPr>
        </p:pic>
        <p:cxnSp>
          <p:nvCxnSpPr>
            <p:cNvPr id="9" name="Straight Arrow Connector 6">
              <a:extLst>
                <a:ext uri="{FF2B5EF4-FFF2-40B4-BE49-F238E27FC236}">
                  <a16:creationId xmlns="" xmlns:a16="http://schemas.microsoft.com/office/drawing/2014/main" id="{199A4E83-FEC8-0614-05DF-BC0542B67732}"/>
                </a:ext>
              </a:extLst>
            </p:cNvPr>
            <p:cNvCxnSpPr/>
            <p:nvPr/>
          </p:nvCxnSpPr>
          <p:spPr>
            <a:xfrm flipH="1">
              <a:off x="3537488" y="1803612"/>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7">
              <a:extLst>
                <a:ext uri="{FF2B5EF4-FFF2-40B4-BE49-F238E27FC236}">
                  <a16:creationId xmlns="" xmlns:a16="http://schemas.microsoft.com/office/drawing/2014/main" id="{DD52D400-55AB-45C6-18F7-ADF5C762BE7E}"/>
                </a:ext>
              </a:extLst>
            </p:cNvPr>
            <p:cNvSpPr/>
            <p:nvPr/>
          </p:nvSpPr>
          <p:spPr>
            <a:xfrm>
              <a:off x="4572000" y="1700808"/>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Add month</a:t>
              </a:r>
              <a:endParaRPr lang="ar-SA" sz="1200" b="1" dirty="0"/>
            </a:p>
          </p:txBody>
        </p:sp>
        <p:sp>
          <p:nvSpPr>
            <p:cNvPr id="11" name="Oval 8">
              <a:extLst>
                <a:ext uri="{FF2B5EF4-FFF2-40B4-BE49-F238E27FC236}">
                  <a16:creationId xmlns="" xmlns:a16="http://schemas.microsoft.com/office/drawing/2014/main" id="{33C751F7-82E4-2612-A268-E2B19B8E1DD4}"/>
                </a:ext>
              </a:extLst>
            </p:cNvPr>
            <p:cNvSpPr/>
            <p:nvPr/>
          </p:nvSpPr>
          <p:spPr>
            <a:xfrm>
              <a:off x="4327835" y="15361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6">
              <a:extLst>
                <a:ext uri="{FF2B5EF4-FFF2-40B4-BE49-F238E27FC236}">
                  <a16:creationId xmlns="" xmlns:a16="http://schemas.microsoft.com/office/drawing/2014/main" id="{2C1BE9DE-2EFC-E074-81E3-2C769CA6DB1F}"/>
                </a:ext>
              </a:extLst>
            </p:cNvPr>
            <p:cNvCxnSpPr/>
            <p:nvPr/>
          </p:nvCxnSpPr>
          <p:spPr>
            <a:xfrm flipH="1">
              <a:off x="3537488" y="208122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7">
              <a:extLst>
                <a:ext uri="{FF2B5EF4-FFF2-40B4-BE49-F238E27FC236}">
                  <a16:creationId xmlns="" xmlns:a16="http://schemas.microsoft.com/office/drawing/2014/main" id="{8E8A6E2E-2F7E-7A4D-F7E3-3C98A16E76F1}"/>
                </a:ext>
              </a:extLst>
            </p:cNvPr>
            <p:cNvSpPr/>
            <p:nvPr/>
          </p:nvSpPr>
          <p:spPr>
            <a:xfrm>
              <a:off x="4572000" y="1978425"/>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Add </a:t>
              </a:r>
              <a:r>
                <a:rPr lang="en-US" sz="1200" dirty="0"/>
                <a:t>the year </a:t>
              </a:r>
              <a:br>
                <a:rPr lang="en-US" sz="1200" dirty="0"/>
              </a:br>
              <a:endParaRPr lang="ar-SA" sz="1200" b="1" dirty="0"/>
            </a:p>
          </p:txBody>
        </p:sp>
        <p:cxnSp>
          <p:nvCxnSpPr>
            <p:cNvPr id="15" name="Straight Arrow Connector 6">
              <a:extLst>
                <a:ext uri="{FF2B5EF4-FFF2-40B4-BE49-F238E27FC236}">
                  <a16:creationId xmlns="" xmlns:a16="http://schemas.microsoft.com/office/drawing/2014/main" id="{5D929C0B-69AB-3EC8-1C56-8C5AC67589D4}"/>
                </a:ext>
              </a:extLst>
            </p:cNvPr>
            <p:cNvCxnSpPr>
              <a:cxnSpLocks/>
            </p:cNvCxnSpPr>
            <p:nvPr/>
          </p:nvCxnSpPr>
          <p:spPr>
            <a:xfrm flipH="1">
              <a:off x="3432241" y="2365081"/>
              <a:ext cx="111335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7">
              <a:extLst>
                <a:ext uri="{FF2B5EF4-FFF2-40B4-BE49-F238E27FC236}">
                  <a16:creationId xmlns="" xmlns:a16="http://schemas.microsoft.com/office/drawing/2014/main" id="{C1CDF9A9-88B0-76F2-F3D4-1DCBA8151635}"/>
                </a:ext>
              </a:extLst>
            </p:cNvPr>
            <p:cNvSpPr/>
            <p:nvPr/>
          </p:nvSpPr>
          <p:spPr>
            <a:xfrm>
              <a:off x="4545599" y="2275379"/>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en-US" sz="1200" dirty="0" smtClean="0"/>
            </a:p>
            <a:p>
              <a:pPr algn="ctr"/>
              <a:r>
                <a:rPr lang="en-US" sz="1200" dirty="0" smtClean="0"/>
                <a:t>Click </a:t>
              </a:r>
              <a:r>
                <a:rPr lang="en-US" sz="1200" dirty="0"/>
                <a:t>on </a:t>
              </a:r>
              <a:r>
                <a:rPr lang="en-US" sz="1200" dirty="0" smtClean="0"/>
                <a:t>the show button </a:t>
              </a:r>
              <a:r>
                <a:rPr lang="en-US" sz="1200" dirty="0"/>
                <a:t/>
              </a:r>
              <a:br>
                <a:rPr lang="en-US" sz="1200" dirty="0"/>
              </a:br>
              <a:endParaRPr lang="ar-SA" sz="1200" b="1" dirty="0"/>
            </a:p>
          </p:txBody>
        </p:sp>
        <p:sp>
          <p:nvSpPr>
            <p:cNvPr id="17" name="Oval 8">
              <a:extLst>
                <a:ext uri="{FF2B5EF4-FFF2-40B4-BE49-F238E27FC236}">
                  <a16:creationId xmlns="" xmlns:a16="http://schemas.microsoft.com/office/drawing/2014/main" id="{9B9A46B8-9BEF-B8A2-3FFB-E12A758451CD}"/>
                </a:ext>
              </a:extLst>
            </p:cNvPr>
            <p:cNvSpPr/>
            <p:nvPr/>
          </p:nvSpPr>
          <p:spPr>
            <a:xfrm>
              <a:off x="4222588" y="20976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8" name="Straight Arrow Connector 6">
              <a:extLst>
                <a:ext uri="{FF2B5EF4-FFF2-40B4-BE49-F238E27FC236}">
                  <a16:creationId xmlns="" xmlns:a16="http://schemas.microsoft.com/office/drawing/2014/main" id="{E1282D43-4787-ADAF-C896-20BE5266073A}"/>
                </a:ext>
              </a:extLst>
            </p:cNvPr>
            <p:cNvCxnSpPr/>
            <p:nvPr/>
          </p:nvCxnSpPr>
          <p:spPr>
            <a:xfrm flipH="1">
              <a:off x="6444362" y="396831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7">
              <a:extLst>
                <a:ext uri="{FF2B5EF4-FFF2-40B4-BE49-F238E27FC236}">
                  <a16:creationId xmlns="" xmlns:a16="http://schemas.microsoft.com/office/drawing/2014/main" id="{E8583FE0-AFFD-EE74-CC50-798F8A8A3B61}"/>
                </a:ext>
              </a:extLst>
            </p:cNvPr>
            <p:cNvSpPr/>
            <p:nvPr/>
          </p:nvSpPr>
          <p:spPr>
            <a:xfrm>
              <a:off x="7340464" y="3540248"/>
              <a:ext cx="1493557" cy="8104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smtClean="0"/>
                <a:t>Details </a:t>
              </a:r>
              <a:r>
                <a:rPr lang="en-US" sz="1200" dirty="0"/>
                <a:t>of the desired report are displayed </a:t>
              </a:r>
              <a:br>
                <a:rPr lang="en-US" sz="1200" dirty="0"/>
              </a:br>
              <a:endParaRPr lang="ar-SA" sz="1200" b="1" dirty="0"/>
            </a:p>
          </p:txBody>
        </p:sp>
        <p:sp>
          <p:nvSpPr>
            <p:cNvPr id="20" name="Oval 8">
              <a:extLst>
                <a:ext uri="{FF2B5EF4-FFF2-40B4-BE49-F238E27FC236}">
                  <a16:creationId xmlns="" xmlns:a16="http://schemas.microsoft.com/office/drawing/2014/main" id="{CBFC694B-A223-AF73-DCA0-790892510BC2}"/>
                </a:ext>
              </a:extLst>
            </p:cNvPr>
            <p:cNvSpPr/>
            <p:nvPr/>
          </p:nvSpPr>
          <p:spPr>
            <a:xfrm>
              <a:off x="7089029" y="368028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6">
              <a:extLst>
                <a:ext uri="{FF2B5EF4-FFF2-40B4-BE49-F238E27FC236}">
                  <a16:creationId xmlns="" xmlns:a16="http://schemas.microsoft.com/office/drawing/2014/main" id="{B1B25ED9-524D-1E23-E586-7A6305C52D4C}"/>
                </a:ext>
              </a:extLst>
            </p:cNvPr>
            <p:cNvCxnSpPr/>
            <p:nvPr/>
          </p:nvCxnSpPr>
          <p:spPr>
            <a:xfrm flipH="1">
              <a:off x="2961424" y="574021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7">
              <a:extLst>
                <a:ext uri="{FF2B5EF4-FFF2-40B4-BE49-F238E27FC236}">
                  <a16:creationId xmlns="" xmlns:a16="http://schemas.microsoft.com/office/drawing/2014/main" id="{218F9D47-D374-B1C3-AC29-A58026FFE30A}"/>
                </a:ext>
              </a:extLst>
            </p:cNvPr>
            <p:cNvSpPr/>
            <p:nvPr/>
          </p:nvSpPr>
          <p:spPr>
            <a:xfrm>
              <a:off x="3995936" y="5637405"/>
              <a:ext cx="1872362" cy="59990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Export Excel </a:t>
              </a:r>
              <a:r>
                <a:rPr lang="en-US" sz="1200" dirty="0" smtClean="0"/>
                <a:t> button to </a:t>
              </a:r>
              <a:r>
                <a:rPr lang="en-US" sz="1200" dirty="0"/>
                <a:t>export the report to an Excel file</a:t>
              </a:r>
              <a:endParaRPr lang="ar-SA" sz="1200" b="1" dirty="0"/>
            </a:p>
          </p:txBody>
        </p:sp>
        <p:sp>
          <p:nvSpPr>
            <p:cNvPr id="24" name="Oval 8">
              <a:extLst>
                <a:ext uri="{FF2B5EF4-FFF2-40B4-BE49-F238E27FC236}">
                  <a16:creationId xmlns="" xmlns:a16="http://schemas.microsoft.com/office/drawing/2014/main" id="{3376F81B-30EC-2BAC-7B30-046A53391AE7}"/>
                </a:ext>
              </a:extLst>
            </p:cNvPr>
            <p:cNvSpPr/>
            <p:nvPr/>
          </p:nvSpPr>
          <p:spPr>
            <a:xfrm>
              <a:off x="3751771" y="547278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200452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 xmlns:a16="http://schemas.microsoft.com/office/drawing/2014/main" id="{1F26FB01-72AD-70F9-17F1-BBBF52DB6DE4}"/>
              </a:ext>
            </a:extLst>
          </p:cNvPr>
          <p:cNvPicPr>
            <a:picLocks noChangeAspect="1"/>
          </p:cNvPicPr>
          <p:nvPr/>
        </p:nvPicPr>
        <p:blipFill rotWithShape="1">
          <a:blip r:embed="rId2"/>
          <a:srcRect t="8741" b="3853"/>
          <a:stretch/>
        </p:blipFill>
        <p:spPr>
          <a:xfrm>
            <a:off x="1362972" y="2857402"/>
            <a:ext cx="6447373" cy="3168353"/>
          </a:xfrm>
          <a:prstGeom prst="rect">
            <a:avLst/>
          </a:prstGeom>
        </p:spPr>
      </p:pic>
      <p:sp>
        <p:nvSpPr>
          <p:cNvPr id="4" name="Rectangle 1">
            <a:extLst>
              <a:ext uri="{FF2B5EF4-FFF2-40B4-BE49-F238E27FC236}">
                <a16:creationId xmlns="" xmlns:a16="http://schemas.microsoft.com/office/drawing/2014/main" id="{6240E909-434D-F551-919A-B35811972368}"/>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Change password page </a:t>
            </a:r>
            <a:endParaRPr lang="en-US" sz="2000" b="1" dirty="0"/>
          </a:p>
        </p:txBody>
      </p:sp>
      <p:sp>
        <p:nvSpPr>
          <p:cNvPr id="2" name="Rectangle 1"/>
          <p:cNvSpPr/>
          <p:nvPr/>
        </p:nvSpPr>
        <p:spPr>
          <a:xfrm>
            <a:off x="611560" y="1380074"/>
            <a:ext cx="7416824" cy="1754326"/>
          </a:xfrm>
          <a:prstGeom prst="rect">
            <a:avLst/>
          </a:prstGeom>
        </p:spPr>
        <p:txBody>
          <a:bodyPr wrap="square">
            <a:spAutoFit/>
          </a:bodyPr>
          <a:lstStyle/>
          <a:p>
            <a:pPr algn="l"/>
            <a:r>
              <a:rPr lang="en-US" dirty="0"/>
              <a:t>This feature enables you to change your password by entering the old password and then the new one, and you must repeat the new password twice to make sure it is correct. All requirements must be filled out, otherwise a warning message will appear informing you that one of the items has not been entered. </a:t>
            </a:r>
            <a:br>
              <a:rPr lang="en-US" dirty="0"/>
            </a:br>
            <a:endParaRPr lang="en-US" dirty="0"/>
          </a:p>
        </p:txBody>
      </p:sp>
    </p:spTree>
    <p:extLst>
      <p:ext uri="{BB962C8B-B14F-4D97-AF65-F5344CB8AC3E}">
        <p14:creationId xmlns:p14="http://schemas.microsoft.com/office/powerpoint/2010/main" val="403786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620688"/>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Login Page</a:t>
            </a:r>
            <a:endParaRPr lang="ar-SA" sz="2000" b="1" dirty="0"/>
          </a:p>
        </p:txBody>
      </p:sp>
      <p:pic>
        <p:nvPicPr>
          <p:cNvPr id="3" name="صورة 6"/>
          <p:cNvPicPr/>
          <p:nvPr/>
        </p:nvPicPr>
        <p:blipFill rotWithShape="1">
          <a:blip r:embed="rId2">
            <a:extLst>
              <a:ext uri="{28A0092B-C50C-407E-A947-70E740481C1C}">
                <a14:useLocalDpi xmlns:a14="http://schemas.microsoft.com/office/drawing/2010/main" val="0"/>
              </a:ext>
            </a:extLst>
          </a:blip>
          <a:srcRect l="32560" t="15191" r="24970" b="14638"/>
          <a:stretch/>
        </p:blipFill>
        <p:spPr bwMode="auto">
          <a:xfrm>
            <a:off x="1739274" y="1772816"/>
            <a:ext cx="6097500" cy="417646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98861" y="2924944"/>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600" dirty="0"/>
              <a:t>Enter the user name</a:t>
            </a:r>
            <a:endParaRPr lang="ar-SA" sz="1600" b="1" dirty="0"/>
          </a:p>
        </p:txBody>
      </p:sp>
      <p:sp>
        <p:nvSpPr>
          <p:cNvPr id="5" name="Rectangle 4"/>
          <p:cNvSpPr/>
          <p:nvPr/>
        </p:nvSpPr>
        <p:spPr>
          <a:xfrm>
            <a:off x="167305" y="4797152"/>
            <a:ext cx="1440160" cy="90504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t>Click on the sign in button to log in</a:t>
            </a:r>
            <a:endParaRPr lang="ar-SA" sz="1600" b="1" dirty="0"/>
          </a:p>
        </p:txBody>
      </p:sp>
      <p:sp>
        <p:nvSpPr>
          <p:cNvPr id="6" name="Rectangle 5"/>
          <p:cNvSpPr/>
          <p:nvPr/>
        </p:nvSpPr>
        <p:spPr>
          <a:xfrm>
            <a:off x="251519" y="3514078"/>
            <a:ext cx="1289725"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smtClean="0"/>
              <a:t>Enter </a:t>
            </a:r>
            <a:r>
              <a:rPr lang="en-US" sz="1600" dirty="0"/>
              <a:t>the password</a:t>
            </a:r>
            <a:endParaRPr lang="ar-SA" sz="1600" b="1" dirty="0"/>
          </a:p>
        </p:txBody>
      </p:sp>
      <p:sp>
        <p:nvSpPr>
          <p:cNvPr id="7" name="Rectangle 6"/>
          <p:cNvSpPr/>
          <p:nvPr/>
        </p:nvSpPr>
        <p:spPr>
          <a:xfrm>
            <a:off x="251520" y="4106977"/>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t>Enter the entity code</a:t>
            </a:r>
            <a:endParaRPr lang="ar-SA" sz="1600" b="1" dirty="0"/>
          </a:p>
        </p:txBody>
      </p:sp>
      <p:sp>
        <p:nvSpPr>
          <p:cNvPr id="8" name="Rectangle 7"/>
          <p:cNvSpPr/>
          <p:nvPr/>
        </p:nvSpPr>
        <p:spPr>
          <a:xfrm>
            <a:off x="6732240" y="4359005"/>
            <a:ext cx="1656184" cy="212764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dirty="0"/>
              <a:t>The error message is displayed if one of the fields is left blank or the login data is entered incorrectly</a:t>
            </a:r>
            <a:endParaRPr lang="ar-SA" dirty="0"/>
          </a:p>
        </p:txBody>
      </p:sp>
      <p:cxnSp>
        <p:nvCxnSpPr>
          <p:cNvPr id="10" name="Straight Arrow Connector 9"/>
          <p:cNvCxnSpPr/>
          <p:nvPr/>
        </p:nvCxnSpPr>
        <p:spPr>
          <a:xfrm>
            <a:off x="1607465" y="3238282"/>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1607465" y="3769644"/>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1541244" y="4293096"/>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3995936" y="4725521"/>
            <a:ext cx="0" cy="524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5" idx="3"/>
          </p:cNvCxnSpPr>
          <p:nvPr/>
        </p:nvCxnSpPr>
        <p:spPr>
          <a:xfrm flipV="1">
            <a:off x="1607465" y="5249673"/>
            <a:ext cx="2388471" cy="1"/>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1630392" y="496164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22" name="Oval 21"/>
          <p:cNvSpPr/>
          <p:nvPr/>
        </p:nvSpPr>
        <p:spPr>
          <a:xfrm>
            <a:off x="1570041" y="40207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23" name="Oval 22"/>
          <p:cNvSpPr/>
          <p:nvPr/>
        </p:nvSpPr>
        <p:spPr>
          <a:xfrm>
            <a:off x="1570591" y="348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4" name="Oval 23"/>
          <p:cNvSpPr/>
          <p:nvPr/>
        </p:nvSpPr>
        <p:spPr>
          <a:xfrm>
            <a:off x="1584478" y="295025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5" name="Straight Arrow Connector 24"/>
          <p:cNvCxnSpPr/>
          <p:nvPr/>
        </p:nvCxnSpPr>
        <p:spPr>
          <a:xfrm flipV="1">
            <a:off x="7519780" y="3812412"/>
            <a:ext cx="0"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226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Home Page</a:t>
            </a:r>
            <a:endParaRPr lang="ar-SA" sz="2000" b="1" dirty="0"/>
          </a:p>
        </p:txBody>
      </p:sp>
      <p:sp>
        <p:nvSpPr>
          <p:cNvPr id="4" name="Rectangle 3"/>
          <p:cNvSpPr/>
          <p:nvPr/>
        </p:nvSpPr>
        <p:spPr>
          <a:xfrm>
            <a:off x="1403648" y="1484784"/>
            <a:ext cx="626469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tx1"/>
                </a:solidFill>
              </a:rPr>
              <a:t>After entering the user data and pressing the login button, you will be taken to the main page and from there enter the detailed pages according to your need, as shown in the image below.</a:t>
            </a:r>
            <a:endParaRPr lang="ar-SA" sz="1600" dirty="0">
              <a:solidFill>
                <a:schemeClr val="tx1"/>
              </a:solidFill>
            </a:endParaRPr>
          </a:p>
        </p:txBody>
      </p:sp>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2276872"/>
            <a:ext cx="6768752" cy="410445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32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57157" y="404664"/>
            <a:ext cx="8235323" cy="5883648"/>
            <a:chOff x="657157" y="404664"/>
            <a:chExt cx="8235323" cy="5883648"/>
          </a:xfrm>
        </p:grpSpPr>
        <p:pic>
          <p:nvPicPr>
            <p:cNvPr id="2"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95224" y="1703134"/>
              <a:ext cx="7128792" cy="458517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Dash </a:t>
              </a:r>
              <a:r>
                <a:rPr lang="en-US" sz="2000" b="1" dirty="0"/>
                <a:t>Board</a:t>
              </a:r>
              <a:endParaRPr lang="ar-SA" sz="2000" b="1" dirty="0"/>
            </a:p>
          </p:txBody>
        </p:sp>
        <p:pic>
          <p:nvPicPr>
            <p:cNvPr id="4" name="صورة 1"/>
            <p:cNvPicPr/>
            <p:nvPr/>
          </p:nvPicPr>
          <p:blipFill>
            <a:blip r:embed="rId4">
              <a:extLst>
                <a:ext uri="{28A0092B-C50C-407E-A947-70E740481C1C}">
                  <a14:useLocalDpi xmlns:a14="http://schemas.microsoft.com/office/drawing/2010/main" val="0"/>
                </a:ext>
              </a:extLst>
            </a:blip>
            <a:srcRect t="9660" r="-12" b="25354"/>
            <a:stretch>
              <a:fillRect/>
            </a:stretch>
          </p:blipFill>
          <p:spPr bwMode="auto">
            <a:xfrm>
              <a:off x="2272362" y="1709889"/>
              <a:ext cx="5651654" cy="4520780"/>
            </a:xfrm>
            <a:prstGeom prst="rect">
              <a:avLst/>
            </a:prstGeom>
            <a:noFill/>
            <a:ln w="12700">
              <a:solidFill>
                <a:schemeClr val="tx1"/>
              </a:solidFill>
              <a:miter lim="800000"/>
              <a:headEnd/>
              <a:tailEnd/>
            </a:ln>
          </p:spPr>
        </p:pic>
        <p:sp>
          <p:nvSpPr>
            <p:cNvPr id="5" name="Rectangle 4"/>
            <p:cNvSpPr/>
            <p:nvPr/>
          </p:nvSpPr>
          <p:spPr>
            <a:xfrm>
              <a:off x="902687" y="2150452"/>
              <a:ext cx="1217551" cy="2039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657157" y="159479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120238" y="1608050"/>
              <a:ext cx="1323048" cy="88484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Specify the date on which you want to display the exchange</a:t>
              </a:r>
              <a:endParaRPr lang="ar-SA" sz="1200" b="1" dirty="0"/>
            </a:p>
          </p:txBody>
        </p:sp>
        <p:sp>
          <p:nvSpPr>
            <p:cNvPr id="8" name="Rectangle 7"/>
            <p:cNvSpPr/>
            <p:nvPr/>
          </p:nvSpPr>
          <p:spPr>
            <a:xfrm>
              <a:off x="7596336" y="1779108"/>
              <a:ext cx="1296144" cy="10738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The project whose indicators you want to view is selected from the list</a:t>
              </a:r>
              <a:endParaRPr lang="ar-SA" sz="1200" b="1" dirty="0"/>
            </a:p>
          </p:txBody>
        </p:sp>
        <p:cxnSp>
          <p:nvCxnSpPr>
            <p:cNvPr id="9" name="Straight Arrow Connector 8"/>
            <p:cNvCxnSpPr/>
            <p:nvPr/>
          </p:nvCxnSpPr>
          <p:spPr>
            <a:xfrm>
              <a:off x="3443286" y="1991396"/>
              <a:ext cx="363953" cy="5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7337190" y="1703134"/>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Oval 10"/>
            <p:cNvSpPr/>
            <p:nvPr/>
          </p:nvSpPr>
          <p:spPr>
            <a:xfrm>
              <a:off x="3528151" y="160805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5363731" y="2316021"/>
              <a:ext cx="1180145" cy="66598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Click on show refresh to display the data</a:t>
              </a:r>
              <a:endParaRPr lang="ar-SA" sz="1200" b="1" dirty="0"/>
            </a:p>
          </p:txBody>
        </p:sp>
        <p:sp>
          <p:nvSpPr>
            <p:cNvPr id="13" name="Oval 12"/>
            <p:cNvSpPr/>
            <p:nvPr/>
          </p:nvSpPr>
          <p:spPr>
            <a:xfrm>
              <a:off x="5179001" y="205100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4359620" y="5116607"/>
              <a:ext cx="1583911" cy="83267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Total, Paid, and Unpaid data are displayed.</a:t>
              </a:r>
              <a:endParaRPr lang="ar-SA" sz="1200" b="1" dirty="0"/>
            </a:p>
          </p:txBody>
        </p:sp>
        <p:cxnSp>
          <p:nvCxnSpPr>
            <p:cNvPr id="15" name="Straight Arrow Connector 14"/>
            <p:cNvCxnSpPr>
              <a:stCxn id="14" idx="0"/>
            </p:cNvCxnSpPr>
            <p:nvPr/>
          </p:nvCxnSpPr>
          <p:spPr>
            <a:xfrm flipV="1">
              <a:off x="5151576" y="4390293"/>
              <a:ext cx="10813" cy="7263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a:xfrm>
              <a:off x="5162389" y="4805222"/>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7" name="Straight Arrow Connector 16"/>
            <p:cNvCxnSpPr/>
            <p:nvPr/>
          </p:nvCxnSpPr>
          <p:spPr>
            <a:xfrm flipH="1" flipV="1">
              <a:off x="6394936" y="1986519"/>
              <a:ext cx="1201400" cy="53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0"/>
            </p:cNvCxnSpPr>
            <p:nvPr/>
          </p:nvCxnSpPr>
          <p:spPr>
            <a:xfrm flipV="1">
              <a:off x="5953804" y="1986519"/>
              <a:ext cx="0" cy="32950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31328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5080" y="332656"/>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Send Remittance Page </a:t>
            </a:r>
            <a:endParaRPr lang="en-US" sz="2000" b="1" dirty="0"/>
          </a:p>
        </p:txBody>
      </p:sp>
      <p:grpSp>
        <p:nvGrpSpPr>
          <p:cNvPr id="117" name="Group 116"/>
          <p:cNvGrpSpPr/>
          <p:nvPr/>
        </p:nvGrpSpPr>
        <p:grpSpPr>
          <a:xfrm>
            <a:off x="755228" y="1774679"/>
            <a:ext cx="7433479" cy="4591473"/>
            <a:chOff x="755228" y="1634753"/>
            <a:chExt cx="7433479" cy="4731399"/>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229" y="1774679"/>
              <a:ext cx="7334505" cy="4591473"/>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صورة 17">
              <a:extLst>
                <a:ext uri="{FF2B5EF4-FFF2-40B4-BE49-F238E27FC236}">
                  <a16:creationId xmlns="" xmlns:a16="http://schemas.microsoft.com/office/drawing/2014/main" id="{830214E4-46DD-475A-B40D-EC8816C34B53}"/>
                </a:ext>
              </a:extLst>
            </p:cNvPr>
            <p:cNvPicPr/>
            <p:nvPr/>
          </p:nvPicPr>
          <p:blipFill rotWithShape="1">
            <a:blip r:embed="rId4"/>
            <a:srcRect l="23846" r="9685"/>
            <a:stretch/>
          </p:blipFill>
          <p:spPr>
            <a:xfrm>
              <a:off x="2323106" y="1856573"/>
              <a:ext cx="5766192" cy="4509579"/>
            </a:xfrm>
            <a:prstGeom prst="rect">
              <a:avLst/>
            </a:prstGeom>
          </p:spPr>
        </p:pic>
        <p:sp>
          <p:nvSpPr>
            <p:cNvPr id="4" name="Rectangle 3"/>
            <p:cNvSpPr/>
            <p:nvPr/>
          </p:nvSpPr>
          <p:spPr>
            <a:xfrm>
              <a:off x="893295" y="2473506"/>
              <a:ext cx="1274861" cy="278827"/>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55228" y="18650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67378" y="1774679"/>
              <a:ext cx="817725" cy="62535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new button</a:t>
              </a:r>
              <a:endParaRPr lang="ar-SA" sz="1200" b="1" dirty="0"/>
            </a:p>
          </p:txBody>
        </p:sp>
        <p:sp>
          <p:nvSpPr>
            <p:cNvPr id="8" name="Rectangle 7"/>
            <p:cNvSpPr/>
            <p:nvPr/>
          </p:nvSpPr>
          <p:spPr>
            <a:xfrm>
              <a:off x="7015158" y="2102719"/>
              <a:ext cx="107283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Choose a project name</a:t>
              </a:r>
              <a:endParaRPr lang="ar-SA" sz="1200" b="1" dirty="0"/>
            </a:p>
          </p:txBody>
        </p:sp>
        <p:sp>
          <p:nvSpPr>
            <p:cNvPr id="10" name="Rectangle 9"/>
            <p:cNvSpPr/>
            <p:nvPr/>
          </p:nvSpPr>
          <p:spPr>
            <a:xfrm>
              <a:off x="3548466" y="5294450"/>
              <a:ext cx="1379163" cy="107170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the Beneficiary </a:t>
              </a:r>
              <a:r>
                <a:rPr lang="en-US" sz="1200" dirty="0" smtClean="0"/>
                <a:t>Data   button to </a:t>
              </a:r>
              <a:r>
                <a:rPr lang="en-US" sz="1200" dirty="0"/>
                <a:t>enter the transfer beneficiary data</a:t>
              </a:r>
              <a:endParaRPr lang="ar-SA" sz="1200" b="1" dirty="0"/>
            </a:p>
          </p:txBody>
        </p:sp>
        <p:sp>
          <p:nvSpPr>
            <p:cNvPr id="11" name="Rectangle 10"/>
            <p:cNvSpPr/>
            <p:nvPr/>
          </p:nvSpPr>
          <p:spPr>
            <a:xfrm>
              <a:off x="7008235" y="3527075"/>
              <a:ext cx="1054110" cy="119806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Determine </a:t>
              </a:r>
              <a:r>
                <a:rPr lang="en-US" sz="1200" dirty="0" smtClean="0"/>
                <a:t>the Payment  </a:t>
              </a:r>
              <a:r>
                <a:rPr lang="en-US" sz="1200" dirty="0"/>
                <a:t>type of </a:t>
              </a:r>
              <a:r>
                <a:rPr lang="en-US" sz="1200" dirty="0" smtClean="0"/>
                <a:t>(</a:t>
              </a:r>
              <a:r>
                <a:rPr lang="en-US" sz="1200" dirty="0"/>
                <a:t>individual transfers - projects)</a:t>
              </a:r>
              <a:endParaRPr lang="ar-SA" sz="1200" b="1" dirty="0"/>
            </a:p>
          </p:txBody>
        </p:sp>
        <p:sp>
          <p:nvSpPr>
            <p:cNvPr id="12" name="Rectangle 11"/>
            <p:cNvSpPr/>
            <p:nvPr/>
          </p:nvSpPr>
          <p:spPr>
            <a:xfrm>
              <a:off x="6571916" y="2610833"/>
              <a:ext cx="1616791" cy="8609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The account currency associated with the selected project is displayed</a:t>
              </a:r>
              <a:endParaRPr lang="ar-SA" sz="1200" b="1" dirty="0"/>
            </a:p>
          </p:txBody>
        </p:sp>
        <p:cxnSp>
          <p:nvCxnSpPr>
            <p:cNvPr id="13" name="Straight Arrow Connector 12"/>
            <p:cNvCxnSpPr/>
            <p:nvPr/>
          </p:nvCxnSpPr>
          <p:spPr>
            <a:xfrm>
              <a:off x="3083214" y="2110218"/>
              <a:ext cx="4389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Oval 13"/>
            <p:cNvSpPr/>
            <p:nvPr/>
          </p:nvSpPr>
          <p:spPr>
            <a:xfrm>
              <a:off x="3087353" y="163475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7" name="Straight Arrow Connector 16"/>
            <p:cNvCxnSpPr/>
            <p:nvPr/>
          </p:nvCxnSpPr>
          <p:spPr>
            <a:xfrm>
              <a:off x="5559179" y="2313079"/>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759715" y="363164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9" name="Straight Arrow Connector 18"/>
            <p:cNvCxnSpPr/>
            <p:nvPr/>
          </p:nvCxnSpPr>
          <p:spPr>
            <a:xfrm>
              <a:off x="4162109" y="3570220"/>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6759715" y="2044772"/>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a:off x="4296464" y="2752335"/>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313791" y="2612408"/>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a:off x="4309013" y="5245966"/>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3826301" y="492747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74" name="Straight Arrow Connector 73"/>
            <p:cNvCxnSpPr/>
            <p:nvPr/>
          </p:nvCxnSpPr>
          <p:spPr>
            <a:xfrm flipH="1">
              <a:off x="5444186" y="2383444"/>
              <a:ext cx="1550591" cy="165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flipV="1">
              <a:off x="4162110" y="2852936"/>
              <a:ext cx="2409806" cy="291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flipH="1">
              <a:off x="3933976" y="3570220"/>
              <a:ext cx="308118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7" name="Straight Arrow Connector 76"/>
            <p:cNvCxnSpPr/>
            <p:nvPr/>
          </p:nvCxnSpPr>
          <p:spPr>
            <a:xfrm flipV="1">
              <a:off x="4340891" y="4911567"/>
              <a:ext cx="0" cy="3503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250656" y="5245966"/>
              <a:ext cx="2129656" cy="9101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Upload Excel Beneficiary Data </a:t>
              </a:r>
              <a:r>
                <a:rPr lang="en-US" sz="1200" dirty="0" smtClean="0"/>
                <a:t>button to </a:t>
              </a:r>
              <a:r>
                <a:rPr lang="en-US" sz="1200" dirty="0"/>
                <a:t>upload the names of a group of beneficiaries from Excel</a:t>
              </a:r>
              <a:endParaRPr lang="ar-SA" sz="1200" b="1" dirty="0"/>
            </a:p>
          </p:txBody>
        </p:sp>
        <p:sp>
          <p:nvSpPr>
            <p:cNvPr id="95" name="Oval 94"/>
            <p:cNvSpPr/>
            <p:nvPr/>
          </p:nvSpPr>
          <p:spPr>
            <a:xfrm>
              <a:off x="5585661" y="4927476"/>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96" name="Straight Arrow Connector 95"/>
            <p:cNvCxnSpPr/>
            <p:nvPr/>
          </p:nvCxnSpPr>
          <p:spPr>
            <a:xfrm flipV="1">
              <a:off x="5868144" y="4797152"/>
              <a:ext cx="0" cy="4488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18" name="Rectangle 117"/>
          <p:cNvSpPr/>
          <p:nvPr/>
        </p:nvSpPr>
        <p:spPr>
          <a:xfrm>
            <a:off x="1098654" y="1418633"/>
            <a:ext cx="6485237" cy="369332"/>
          </a:xfrm>
          <a:prstGeom prst="rect">
            <a:avLst/>
          </a:prstGeom>
        </p:spPr>
        <p:txBody>
          <a:bodyPr wrap="none">
            <a:spAutoFit/>
          </a:bodyPr>
          <a:lstStyle/>
          <a:p>
            <a:pPr algn="l"/>
            <a:r>
              <a:rPr lang="en-US" dirty="0"/>
              <a:t>Through this </a:t>
            </a:r>
            <a:r>
              <a:rPr lang="en-US" dirty="0" smtClean="0"/>
              <a:t>page, </a:t>
            </a:r>
            <a:r>
              <a:rPr lang="en-US" dirty="0"/>
              <a:t>transfers are sent by entering the required data:</a:t>
            </a:r>
            <a:endParaRPr lang="ar-SA" dirty="0">
              <a:effectLst/>
            </a:endParaRPr>
          </a:p>
        </p:txBody>
      </p:sp>
    </p:spTree>
    <p:extLst>
      <p:ext uri="{BB962C8B-B14F-4D97-AF65-F5344CB8AC3E}">
        <p14:creationId xmlns:p14="http://schemas.microsoft.com/office/powerpoint/2010/main" val="1850349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57157" y="404664"/>
            <a:ext cx="7357048" cy="5850280"/>
            <a:chOff x="657157" y="404664"/>
            <a:chExt cx="7357048" cy="585028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61085" y="1700808"/>
              <a:ext cx="7255683" cy="455413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2" name="صورة 10"/>
            <p:cNvPicPr/>
            <p:nvPr/>
          </p:nvPicPr>
          <p:blipFill rotWithShape="1">
            <a:blip r:embed="rId4" cstate="print">
              <a:extLst>
                <a:ext uri="{28A0092B-C50C-407E-A947-70E740481C1C}">
                  <a14:useLocalDpi xmlns:a14="http://schemas.microsoft.com/office/drawing/2010/main" val="0"/>
                </a:ext>
              </a:extLst>
            </a:blip>
            <a:srcRect l="18122" t="13684" r="2535" b="5156"/>
            <a:stretch/>
          </p:blipFill>
          <p:spPr bwMode="auto">
            <a:xfrm>
              <a:off x="2189554" y="1700808"/>
              <a:ext cx="5824651" cy="4554136"/>
            </a:xfrm>
            <a:prstGeom prst="rect">
              <a:avLst/>
            </a:prstGeom>
            <a:noFill/>
            <a:ln w="6350">
              <a:solidFill>
                <a:schemeClr val="tx1"/>
              </a:solidFill>
              <a:miter lim="800000"/>
              <a:headEnd/>
              <a:tailEnd/>
            </a:ln>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Send Remittance</a:t>
              </a:r>
            </a:p>
            <a:p>
              <a:pPr algn="ctr"/>
              <a:r>
                <a:rPr lang="en-US" sz="2000" b="1" dirty="0" smtClean="0"/>
                <a:t>(Individual) </a:t>
              </a:r>
              <a:r>
                <a:rPr lang="ar-SA" sz="2000" b="1" dirty="0" smtClean="0"/>
                <a:t> </a:t>
              </a:r>
              <a:endParaRPr lang="en-US" sz="2000" b="1" dirty="0"/>
            </a:p>
          </p:txBody>
        </p:sp>
        <p:sp>
          <p:nvSpPr>
            <p:cNvPr id="4" name="Rectangle 3"/>
            <p:cNvSpPr/>
            <p:nvPr/>
          </p:nvSpPr>
          <p:spPr>
            <a:xfrm>
              <a:off x="795224" y="2342084"/>
              <a:ext cx="1251428" cy="291359"/>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657157" y="1844824"/>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6448034" y="2967168"/>
              <a:ext cx="1177964" cy="19019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Enter beneficiary data (name - beneficiary number - amount - phone number - document type - add any note)</a:t>
              </a:r>
              <a:endParaRPr lang="en-US" sz="1200" b="1" dirty="0"/>
            </a:p>
          </p:txBody>
        </p:sp>
        <p:sp>
          <p:nvSpPr>
            <p:cNvPr id="9" name="Oval 8"/>
            <p:cNvSpPr/>
            <p:nvPr/>
          </p:nvSpPr>
          <p:spPr>
            <a:xfrm>
              <a:off x="6085728" y="3277518"/>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11" name="Right Brace 10"/>
            <p:cNvSpPr/>
            <p:nvPr/>
          </p:nvSpPr>
          <p:spPr>
            <a:xfrm>
              <a:off x="5785587" y="3178500"/>
              <a:ext cx="524933" cy="1479326"/>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2" name="Rectangle 11"/>
            <p:cNvSpPr/>
            <p:nvPr/>
          </p:nvSpPr>
          <p:spPr>
            <a:xfrm>
              <a:off x="6418642" y="2357120"/>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Click </a:t>
              </a:r>
              <a:r>
                <a:rPr lang="en-US" sz="1200" dirty="0" smtClean="0"/>
                <a:t>the </a:t>
              </a:r>
              <a:r>
                <a:rPr lang="en-US" sz="1200" dirty="0"/>
                <a:t>save button</a:t>
              </a:r>
              <a:endParaRPr lang="en-US" sz="1200" b="1" dirty="0">
                <a:solidFill>
                  <a:schemeClr val="tx1"/>
                </a:solidFill>
              </a:endParaRPr>
            </a:p>
          </p:txBody>
        </p:sp>
        <p:cxnSp>
          <p:nvCxnSpPr>
            <p:cNvPr id="13" name="Straight Arrow Connector 12"/>
            <p:cNvCxnSpPr/>
            <p:nvPr/>
          </p:nvCxnSpPr>
          <p:spPr>
            <a:xfrm flipH="1">
              <a:off x="5497557" y="2852936"/>
              <a:ext cx="897505" cy="64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100633" y="2492556"/>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7</a:t>
              </a:r>
            </a:p>
          </p:txBody>
        </p:sp>
        <p:sp>
          <p:nvSpPr>
            <p:cNvPr id="19" name="Rectangle 18"/>
            <p:cNvSpPr/>
            <p:nvPr/>
          </p:nvSpPr>
          <p:spPr>
            <a:xfrm>
              <a:off x="6448034" y="4910114"/>
              <a:ext cx="1177964" cy="82314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Click on the Post button  For deportation</a:t>
              </a:r>
              <a:endParaRPr lang="en-US" sz="1200" b="1" dirty="0"/>
            </a:p>
          </p:txBody>
        </p:sp>
        <p:cxnSp>
          <p:nvCxnSpPr>
            <p:cNvPr id="20" name="Straight Arrow Connector 19"/>
            <p:cNvCxnSpPr/>
            <p:nvPr/>
          </p:nvCxnSpPr>
          <p:spPr>
            <a:xfrm flipH="1" flipV="1">
              <a:off x="5559836" y="5096610"/>
              <a:ext cx="891494" cy="62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6183056" y="486915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8</a:t>
              </a:r>
            </a:p>
          </p:txBody>
        </p:sp>
        <p:sp>
          <p:nvSpPr>
            <p:cNvPr id="24" name="Rectangle 23"/>
            <p:cNvSpPr/>
            <p:nvPr/>
          </p:nvSpPr>
          <p:spPr>
            <a:xfrm>
              <a:off x="3491880" y="1484784"/>
              <a:ext cx="2593848"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You can enter a new transfer or delete it Data through the small screen or update the data through the buttons shown.</a:t>
              </a:r>
              <a:endParaRPr lang="en-US" sz="1200" b="1" dirty="0"/>
            </a:p>
          </p:txBody>
        </p:sp>
        <p:sp>
          <p:nvSpPr>
            <p:cNvPr id="27" name="Right Brace 26"/>
            <p:cNvSpPr/>
            <p:nvPr/>
          </p:nvSpPr>
          <p:spPr>
            <a:xfrm rot="16200000">
              <a:off x="4643697" y="1799209"/>
              <a:ext cx="360094" cy="1472184"/>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29" name="Oval 28"/>
            <p:cNvSpPr/>
            <p:nvPr/>
          </p:nvSpPr>
          <p:spPr>
            <a:xfrm>
              <a:off x="4947620" y="221456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grpSp>
    </p:spTree>
    <p:extLst>
      <p:ext uri="{BB962C8B-B14F-4D97-AF65-F5344CB8AC3E}">
        <p14:creationId xmlns:p14="http://schemas.microsoft.com/office/powerpoint/2010/main" val="18028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26551" y="404664"/>
            <a:ext cx="8026998" cy="5917988"/>
            <a:chOff x="726551" y="404664"/>
            <a:chExt cx="8026998" cy="5917988"/>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Send Remittance</a:t>
              </a:r>
            </a:p>
            <a:p>
              <a:pPr algn="ctr"/>
              <a:r>
                <a:rPr lang="en-US" sz="2000" b="1" dirty="0" smtClean="0"/>
                <a:t>(Upload Excel )</a:t>
              </a: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22139"/>
              <a:ext cx="7392994" cy="437278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864618" y="2577038"/>
              <a:ext cx="1331117"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26551" y="2117603"/>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1475656" y="1340768"/>
              <a:ext cx="6192688" cy="584775"/>
            </a:xfrm>
            <a:prstGeom prst="rect">
              <a:avLst/>
            </a:prstGeom>
          </p:spPr>
          <p:txBody>
            <a:bodyPr wrap="square">
              <a:spAutoFit/>
            </a:bodyPr>
            <a:lstStyle/>
            <a:p>
              <a:pPr lvl="0" algn="ctr"/>
              <a:r>
                <a:rPr lang="en-US" sz="1600" dirty="0"/>
                <a:t>If there is a list of transfers for a group of beneficiaries, click the (Upload Excel Beneficiary Data) button, and the screen below will appear</a:t>
              </a:r>
              <a:endParaRPr lang="en-US" sz="1600" b="1" dirty="0"/>
            </a:p>
          </p:txBody>
        </p:sp>
        <p:pic>
          <p:nvPicPr>
            <p:cNvPr id="8" name="صورة 13"/>
            <p:cNvPicPr/>
            <p:nvPr/>
          </p:nvPicPr>
          <p:blipFill rotWithShape="1">
            <a:blip r:embed="rId4" cstate="print">
              <a:extLst>
                <a:ext uri="{28A0092B-C50C-407E-A947-70E740481C1C}">
                  <a14:useLocalDpi xmlns:a14="http://schemas.microsoft.com/office/drawing/2010/main" val="0"/>
                </a:ext>
              </a:extLst>
            </a:blip>
            <a:srcRect l="12969" t="19256" r="12838" b="12788"/>
            <a:stretch/>
          </p:blipFill>
          <p:spPr bwMode="auto">
            <a:xfrm>
              <a:off x="2312944" y="1928424"/>
              <a:ext cx="5835625" cy="4394228"/>
            </a:xfrm>
            <a:prstGeom prst="rect">
              <a:avLst/>
            </a:prstGeom>
            <a:noFill/>
          </p:spPr>
        </p:pic>
        <p:sp>
          <p:nvSpPr>
            <p:cNvPr id="9" name="Rectangle 8"/>
            <p:cNvSpPr/>
            <p:nvPr/>
          </p:nvSpPr>
          <p:spPr>
            <a:xfrm>
              <a:off x="6640122" y="2008539"/>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dirty="0"/>
                <a:t>Click on Post For deportation</a:t>
              </a:r>
              <a:endParaRPr lang="en-US" sz="1200" b="1" dirty="0"/>
            </a:p>
            <a:p>
              <a:pPr algn="ctr"/>
              <a:r>
                <a:rPr lang="en-US" sz="1200" b="1" dirty="0" smtClean="0"/>
                <a:t> </a:t>
              </a:r>
              <a:endParaRPr lang="en-US" sz="1200" b="1" dirty="0"/>
            </a:p>
          </p:txBody>
        </p:sp>
        <p:cxnSp>
          <p:nvCxnSpPr>
            <p:cNvPr id="10" name="Straight Arrow Connector 9"/>
            <p:cNvCxnSpPr>
              <a:stCxn id="9" idx="1"/>
            </p:cNvCxnSpPr>
            <p:nvPr/>
          </p:nvCxnSpPr>
          <p:spPr>
            <a:xfrm flipH="1">
              <a:off x="5748630" y="2296571"/>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6148044" y="1922139"/>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11</a:t>
              </a:r>
            </a:p>
          </p:txBody>
        </p:sp>
        <p:sp>
          <p:nvSpPr>
            <p:cNvPr id="12" name="Rectangle 11"/>
            <p:cNvSpPr/>
            <p:nvPr/>
          </p:nvSpPr>
          <p:spPr>
            <a:xfrm>
              <a:off x="7543592" y="3902942"/>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The transfers entered in Excel are displayed</a:t>
              </a:r>
            </a:p>
          </p:txBody>
        </p:sp>
        <p:cxnSp>
          <p:nvCxnSpPr>
            <p:cNvPr id="13" name="Straight Arrow Connector 12"/>
            <p:cNvCxnSpPr>
              <a:stCxn id="12" idx="1"/>
            </p:cNvCxnSpPr>
            <p:nvPr/>
          </p:nvCxnSpPr>
          <p:spPr>
            <a:xfrm flipH="1">
              <a:off x="6652100" y="4190974"/>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282915" y="2984898"/>
              <a:ext cx="1209957" cy="4697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Choose the excel file</a:t>
              </a:r>
              <a:endParaRPr lang="en-US" sz="1200" b="1" dirty="0"/>
            </a:p>
          </p:txBody>
        </p:sp>
        <p:cxnSp>
          <p:nvCxnSpPr>
            <p:cNvPr id="16" name="Straight Arrow Connector 15"/>
            <p:cNvCxnSpPr>
              <a:stCxn id="15" idx="0"/>
            </p:cNvCxnSpPr>
            <p:nvPr/>
          </p:nvCxnSpPr>
          <p:spPr>
            <a:xfrm flipH="1" flipV="1">
              <a:off x="3887893" y="2195131"/>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3670130" y="271311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
          <p:nvSpPr>
            <p:cNvPr id="23" name="Oval 22"/>
            <p:cNvSpPr/>
            <p:nvPr/>
          </p:nvSpPr>
          <p:spPr>
            <a:xfrm>
              <a:off x="7039536" y="3796626"/>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10</a:t>
              </a:r>
            </a:p>
          </p:txBody>
        </p:sp>
        <p:sp>
          <p:nvSpPr>
            <p:cNvPr id="18" name="Rectangle 17"/>
            <p:cNvSpPr/>
            <p:nvPr/>
          </p:nvSpPr>
          <p:spPr>
            <a:xfrm>
              <a:off x="4648189" y="2935890"/>
              <a:ext cx="1209957" cy="154311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dirty="0"/>
                <a:t>Download an Excel file containing the basic data headings for entering transfers in a specific order</a:t>
              </a:r>
              <a:endParaRPr lang="en-US" sz="1200" b="1" dirty="0"/>
            </a:p>
          </p:txBody>
        </p:sp>
        <p:cxnSp>
          <p:nvCxnSpPr>
            <p:cNvPr id="19" name="Straight Arrow Connector 18"/>
            <p:cNvCxnSpPr/>
            <p:nvPr/>
          </p:nvCxnSpPr>
          <p:spPr>
            <a:xfrm flipH="1" flipV="1">
              <a:off x="4810109" y="2157059"/>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69054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76771" y="404664"/>
            <a:ext cx="7864269" cy="5935591"/>
            <a:chOff x="676771" y="404664"/>
            <a:chExt cx="7864269" cy="593559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smtClean="0"/>
                <a:t>Approve </a:t>
              </a:r>
              <a:r>
                <a:rPr lang="en-US" sz="2000" b="1" dirty="0"/>
                <a:t>Send Remittance</a:t>
              </a:r>
            </a:p>
          </p:txBody>
        </p:sp>
        <p:grpSp>
          <p:nvGrpSpPr>
            <p:cNvPr id="34" name="Group 33"/>
            <p:cNvGrpSpPr/>
            <p:nvPr/>
          </p:nvGrpSpPr>
          <p:grpSpPr>
            <a:xfrm>
              <a:off x="676771" y="2085718"/>
              <a:ext cx="7864269" cy="4254537"/>
              <a:chOff x="676771" y="2085718"/>
              <a:chExt cx="7864269" cy="4254537"/>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3551" y="2104631"/>
                <a:ext cx="7787489" cy="4235624"/>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859792" y="2925462"/>
                <a:ext cx="1403151" cy="19447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4" name="Straight Arrow Connector 3"/>
              <p:cNvCxnSpPr/>
              <p:nvPr/>
            </p:nvCxnSpPr>
            <p:spPr>
              <a:xfrm>
                <a:off x="676771" y="2469038"/>
                <a:ext cx="269038" cy="45115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Picture 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7806" t="13152" r="1600" b="21409"/>
              <a:stretch/>
            </p:blipFill>
            <p:spPr bwMode="auto">
              <a:xfrm>
                <a:off x="2367175" y="2085718"/>
                <a:ext cx="6173865" cy="4254537"/>
              </a:xfrm>
              <a:prstGeom prst="rect">
                <a:avLst/>
              </a:prstGeom>
              <a:noFill/>
              <a:ln w="9525">
                <a:solidFill>
                  <a:schemeClr val="tx1"/>
                </a:solidFill>
                <a:miter lim="800000"/>
                <a:headEnd/>
                <a:tailEnd/>
              </a:ln>
            </p:spPr>
          </p:pic>
          <p:sp>
            <p:nvSpPr>
              <p:cNvPr id="7" name="Rectangle 6"/>
              <p:cNvSpPr/>
              <p:nvPr/>
            </p:nvSpPr>
            <p:spPr>
              <a:xfrm>
                <a:off x="4092942" y="2085718"/>
                <a:ext cx="1595102" cy="60889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l"/>
                <a:r>
                  <a:rPr lang="en-US" sz="1200" b="1" dirty="0" smtClean="0"/>
                  <a:t>Click </a:t>
                </a:r>
                <a:r>
                  <a:rPr lang="en-US" sz="1200" b="1" dirty="0"/>
                  <a:t>on the show button to display all entered transfers</a:t>
                </a:r>
                <a:endParaRPr lang="en-US" sz="1200" b="1" dirty="0"/>
              </a:p>
            </p:txBody>
          </p:sp>
          <p:sp>
            <p:nvSpPr>
              <p:cNvPr id="8" name="Oval 7"/>
              <p:cNvSpPr/>
              <p:nvPr/>
            </p:nvSpPr>
            <p:spPr>
              <a:xfrm>
                <a:off x="3880774" y="2100463"/>
                <a:ext cx="212168" cy="27763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2703929" y="2374453"/>
                <a:ext cx="138901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2521888" y="4497032"/>
                <a:ext cx="1178864" cy="94819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Click on the submit button to approve the transfers</a:t>
                </a:r>
                <a:endParaRPr lang="en-US" sz="1200" b="1" dirty="0"/>
              </a:p>
            </p:txBody>
          </p:sp>
          <p:sp>
            <p:nvSpPr>
              <p:cNvPr id="13" name="Oval 12"/>
              <p:cNvSpPr/>
              <p:nvPr/>
            </p:nvSpPr>
            <p:spPr>
              <a:xfrm>
                <a:off x="2717963" y="4197951"/>
                <a:ext cx="212168" cy="27763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4" name="Straight Arrow Connector 13"/>
              <p:cNvCxnSpPr/>
              <p:nvPr/>
            </p:nvCxnSpPr>
            <p:spPr>
              <a:xfrm flipV="1">
                <a:off x="2703929" y="3702716"/>
                <a:ext cx="0" cy="81003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236296" y="4336769"/>
                <a:ext cx="1102651" cy="139648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200" b="1" dirty="0"/>
                  <a:t>The total number of transfers entered for each project is displayed</a:t>
                </a:r>
                <a:endParaRPr lang="en-US" sz="1200" b="1" dirty="0"/>
              </a:p>
            </p:txBody>
          </p:sp>
          <p:sp>
            <p:nvSpPr>
              <p:cNvPr id="16" name="Oval 15"/>
              <p:cNvSpPr/>
              <p:nvPr/>
            </p:nvSpPr>
            <p:spPr>
              <a:xfrm>
                <a:off x="7723672" y="4074169"/>
                <a:ext cx="212168" cy="27763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16"/>
              <p:cNvCxnSpPr/>
              <p:nvPr/>
            </p:nvCxnSpPr>
            <p:spPr>
              <a:xfrm flipH="1" flipV="1">
                <a:off x="7935839" y="3772929"/>
                <a:ext cx="1" cy="5788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21" name="Rectangle 20"/>
            <p:cNvSpPr/>
            <p:nvPr/>
          </p:nvSpPr>
          <p:spPr>
            <a:xfrm>
              <a:off x="1098654" y="1418633"/>
              <a:ext cx="6501716" cy="646331"/>
            </a:xfrm>
            <a:prstGeom prst="rect">
              <a:avLst/>
            </a:prstGeom>
          </p:spPr>
          <p:txBody>
            <a:bodyPr wrap="none">
              <a:spAutoFit/>
            </a:bodyPr>
            <a:lstStyle/>
            <a:p>
              <a:pPr algn="l"/>
              <a:r>
                <a:rPr lang="en-US" dirty="0"/>
                <a:t>Through this </a:t>
              </a:r>
              <a:r>
                <a:rPr lang="en-US" dirty="0" smtClean="0"/>
                <a:t>page, </a:t>
              </a:r>
              <a:r>
                <a:rPr lang="en-US" dirty="0"/>
                <a:t>the </a:t>
              </a:r>
              <a:r>
                <a:rPr lang="en-US" dirty="0" smtClean="0"/>
                <a:t>remittance entered </a:t>
              </a:r>
              <a:r>
                <a:rPr lang="en-US" dirty="0"/>
                <a:t>in the previous interface </a:t>
              </a:r>
              <a:endParaRPr lang="en-US" dirty="0" smtClean="0"/>
            </a:p>
            <a:p>
              <a:pPr algn="l"/>
              <a:r>
                <a:rPr lang="en-US" dirty="0" smtClean="0"/>
                <a:t>are </a:t>
              </a:r>
              <a:r>
                <a:rPr lang="en-US" dirty="0"/>
                <a:t>approved to complete the transfer process:</a:t>
              </a:r>
              <a:endParaRPr lang="ar-SA" dirty="0">
                <a:effectLst/>
              </a:endParaRPr>
            </a:p>
          </p:txBody>
        </p:sp>
      </p:grpSp>
    </p:spTree>
    <p:extLst>
      <p:ext uri="{BB962C8B-B14F-4D97-AF65-F5344CB8AC3E}">
        <p14:creationId xmlns:p14="http://schemas.microsoft.com/office/powerpoint/2010/main" val="310885368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9456</TotalTime>
  <Words>1948</Words>
  <Application>Microsoft Office PowerPoint</Application>
  <PresentationFormat>On-screen Show (4:3)</PresentationFormat>
  <Paragraphs>249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Hafed Ibrahim</dc:creator>
  <cp:lastModifiedBy>Shatha Aziz</cp:lastModifiedBy>
  <cp:revision>260</cp:revision>
  <dcterms:created xsi:type="dcterms:W3CDTF">2020-08-17T09:18:12Z</dcterms:created>
  <dcterms:modified xsi:type="dcterms:W3CDTF">2024-01-06T19:53:30Z</dcterms:modified>
</cp:coreProperties>
</file>